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3"/>
  </p:notesMasterIdLst>
  <p:sldIdLst>
    <p:sldId id="861" r:id="rId2"/>
    <p:sldId id="1110" r:id="rId3"/>
    <p:sldId id="1185" r:id="rId4"/>
    <p:sldId id="1175" r:id="rId5"/>
    <p:sldId id="1176" r:id="rId6"/>
    <p:sldId id="1180" r:id="rId7"/>
    <p:sldId id="1188" r:id="rId8"/>
    <p:sldId id="1205" r:id="rId9"/>
    <p:sldId id="1207" r:id="rId10"/>
    <p:sldId id="1192" r:id="rId11"/>
    <p:sldId id="1191" r:id="rId12"/>
    <p:sldId id="1183" r:id="rId13"/>
    <p:sldId id="1196" r:id="rId14"/>
    <p:sldId id="1197" r:id="rId15"/>
    <p:sldId id="1198" r:id="rId16"/>
    <p:sldId id="1199" r:id="rId17"/>
    <p:sldId id="1200" r:id="rId18"/>
    <p:sldId id="1201" r:id="rId19"/>
    <p:sldId id="1202" r:id="rId20"/>
    <p:sldId id="1203" r:id="rId21"/>
    <p:sldId id="1276" r:id="rId22"/>
    <p:sldId id="1277" r:id="rId23"/>
    <p:sldId id="1204" r:id="rId24"/>
    <p:sldId id="1281" r:id="rId25"/>
    <p:sldId id="1184" r:id="rId26"/>
    <p:sldId id="1186" r:id="rId27"/>
    <p:sldId id="1208" r:id="rId28"/>
    <p:sldId id="1209" r:id="rId29"/>
    <p:sldId id="1278" r:id="rId30"/>
    <p:sldId id="1187" r:id="rId31"/>
    <p:sldId id="1210" r:id="rId32"/>
    <p:sldId id="1211" r:id="rId33"/>
    <p:sldId id="1213" r:id="rId34"/>
    <p:sldId id="1157" r:id="rId35"/>
    <p:sldId id="1216" r:id="rId36"/>
    <p:sldId id="1217" r:id="rId37"/>
    <p:sldId id="1214" r:id="rId38"/>
    <p:sldId id="951" r:id="rId39"/>
    <p:sldId id="1026" r:id="rId40"/>
    <p:sldId id="1193" r:id="rId41"/>
    <p:sldId id="1158" r:id="rId42"/>
    <p:sldId id="1159" r:id="rId43"/>
    <p:sldId id="1160" r:id="rId44"/>
    <p:sldId id="864" r:id="rId45"/>
    <p:sldId id="865" r:id="rId46"/>
    <p:sldId id="866" r:id="rId47"/>
    <p:sldId id="867" r:id="rId48"/>
    <p:sldId id="868" r:id="rId49"/>
    <p:sldId id="869" r:id="rId50"/>
    <p:sldId id="1014" r:id="rId51"/>
    <p:sldId id="1220" r:id="rId52"/>
    <p:sldId id="1221" r:id="rId53"/>
    <p:sldId id="1224" r:id="rId54"/>
    <p:sldId id="1275" r:id="rId55"/>
    <p:sldId id="1279" r:id="rId56"/>
    <p:sldId id="1225" r:id="rId57"/>
    <p:sldId id="1223" r:id="rId58"/>
    <p:sldId id="1267" r:id="rId59"/>
    <p:sldId id="1226" r:id="rId60"/>
    <p:sldId id="1227" r:id="rId61"/>
    <p:sldId id="1253" r:id="rId62"/>
    <p:sldId id="1254" r:id="rId63"/>
    <p:sldId id="1255" r:id="rId64"/>
    <p:sldId id="1256" r:id="rId65"/>
    <p:sldId id="1257" r:id="rId66"/>
    <p:sldId id="1258" r:id="rId67"/>
    <p:sldId id="1260" r:id="rId68"/>
    <p:sldId id="1261" r:id="rId69"/>
    <p:sldId id="1262" r:id="rId70"/>
    <p:sldId id="1263" r:id="rId71"/>
    <p:sldId id="1264" r:id="rId72"/>
    <p:sldId id="1265" r:id="rId73"/>
    <p:sldId id="1266" r:id="rId74"/>
    <p:sldId id="1273" r:id="rId75"/>
    <p:sldId id="1274" r:id="rId76"/>
    <p:sldId id="1269" r:id="rId77"/>
    <p:sldId id="1270" r:id="rId78"/>
    <p:sldId id="1271" r:id="rId79"/>
    <p:sldId id="1272" r:id="rId80"/>
    <p:sldId id="612" r:id="rId81"/>
    <p:sldId id="88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CFD83"/>
    <a:srgbClr val="8BD8E3"/>
    <a:srgbClr val="FFFFFF"/>
    <a:srgbClr val="E4F0FC"/>
    <a:srgbClr val="FEF2D2"/>
    <a:srgbClr val="E48312"/>
    <a:srgbClr val="F7D3BA"/>
    <a:srgbClr val="BFE6E6"/>
    <a:srgbClr val="C1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89488" autoAdjust="0"/>
  </p:normalViewPr>
  <p:slideViewPr>
    <p:cSldViewPr snapToGrid="0">
      <p:cViewPr varScale="1">
        <p:scale>
          <a:sx n="70" d="100"/>
          <a:sy n="70" d="100"/>
        </p:scale>
        <p:origin x="1757"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55CA7-F4DA-42D0-A71D-A13F37B7C3E7}" type="doc">
      <dgm:prSet loTypeId="urn:microsoft.com/office/officeart/2008/layout/VerticalCurvedList" loCatId="list" qsTypeId="urn:microsoft.com/office/officeart/2009/2/quickstyle/3d8" qsCatId="3D" csTypeId="urn:microsoft.com/office/officeart/2005/8/colors/colorful1" csCatId="colorful" phldr="1"/>
      <dgm:spPr/>
      <dgm:t>
        <a:bodyPr/>
        <a:lstStyle/>
        <a:p>
          <a:endParaRPr lang="en-SG"/>
        </a:p>
      </dgm:t>
    </dgm:pt>
    <dgm:pt modelId="{8DF8A3DB-428C-4F95-A440-DEF9995524C5}">
      <dgm:prSet phldrT="[Text]"/>
      <dgm:spPr>
        <a:solidFill>
          <a:srgbClr val="FF0000"/>
        </a:solidFill>
      </dgm:spPr>
      <dgm:t>
        <a:bodyPr/>
        <a:lstStyle/>
        <a:p>
          <a:r>
            <a:rPr lang="en-US" dirty="0">
              <a:latin typeface="Arial Rounded MT Bold" pitchFamily="34" charset="0"/>
            </a:rPr>
            <a:t>Participative</a:t>
          </a:r>
          <a:endParaRPr lang="en-SG" dirty="0">
            <a:latin typeface="Arial Rounded MT Bold" pitchFamily="34" charset="0"/>
          </a:endParaRPr>
        </a:p>
      </dgm:t>
    </dgm:pt>
    <dgm:pt modelId="{55FD2E66-642F-4688-A87C-A0FF1D6B2F10}" type="parTrans" cxnId="{6466D271-C17C-489D-86D4-67F226D06F16}">
      <dgm:prSet/>
      <dgm:spPr/>
      <dgm:t>
        <a:bodyPr/>
        <a:lstStyle/>
        <a:p>
          <a:endParaRPr lang="en-SG">
            <a:latin typeface="Arial Rounded MT Bold" pitchFamily="34" charset="0"/>
          </a:endParaRPr>
        </a:p>
      </dgm:t>
    </dgm:pt>
    <dgm:pt modelId="{60F33901-B70B-4A54-AD13-F319D475DCD0}" type="sibTrans" cxnId="{6466D271-C17C-489D-86D4-67F226D06F16}">
      <dgm:prSet/>
      <dgm:spPr/>
      <dgm:t>
        <a:bodyPr/>
        <a:lstStyle/>
        <a:p>
          <a:endParaRPr lang="en-SG">
            <a:latin typeface="Arial Rounded MT Bold" pitchFamily="34" charset="0"/>
          </a:endParaRPr>
        </a:p>
      </dgm:t>
    </dgm:pt>
    <dgm:pt modelId="{BB85C6C5-428D-41DC-8D7A-9C5BE5F809A2}">
      <dgm:prSet phldrT="[Text]"/>
      <dgm:spPr>
        <a:solidFill>
          <a:srgbClr val="FFC000"/>
        </a:solidFill>
      </dgm:spPr>
      <dgm:t>
        <a:bodyPr/>
        <a:lstStyle/>
        <a:p>
          <a:r>
            <a:rPr lang="en-US" dirty="0">
              <a:latin typeface="Arial Rounded MT Bold" pitchFamily="34" charset="0"/>
            </a:rPr>
            <a:t>Collaborative</a:t>
          </a:r>
          <a:endParaRPr lang="en-SG" dirty="0">
            <a:latin typeface="Arial Rounded MT Bold" pitchFamily="34" charset="0"/>
          </a:endParaRPr>
        </a:p>
      </dgm:t>
    </dgm:pt>
    <dgm:pt modelId="{40D02BC1-C25B-47F4-AC30-C3730CBA09A3}" type="parTrans" cxnId="{20281979-F8B3-4B71-A141-A71D57ABE10C}">
      <dgm:prSet/>
      <dgm:spPr/>
      <dgm:t>
        <a:bodyPr/>
        <a:lstStyle/>
        <a:p>
          <a:endParaRPr lang="en-SG">
            <a:latin typeface="Arial Rounded MT Bold" pitchFamily="34" charset="0"/>
          </a:endParaRPr>
        </a:p>
      </dgm:t>
    </dgm:pt>
    <dgm:pt modelId="{E322F7A0-D59C-4B9A-B533-BFC609DFC143}" type="sibTrans" cxnId="{20281979-F8B3-4B71-A141-A71D57ABE10C}">
      <dgm:prSet/>
      <dgm:spPr/>
      <dgm:t>
        <a:bodyPr/>
        <a:lstStyle/>
        <a:p>
          <a:endParaRPr lang="en-SG">
            <a:latin typeface="Arial Rounded MT Bold" pitchFamily="34" charset="0"/>
          </a:endParaRPr>
        </a:p>
      </dgm:t>
    </dgm:pt>
    <dgm:pt modelId="{C758D8C5-5097-45C1-9A64-0A7C8A127C81}">
      <dgm:prSet phldrT="[Text]"/>
      <dgm:spPr>
        <a:solidFill>
          <a:srgbClr val="0070C0"/>
        </a:solidFill>
      </dgm:spPr>
      <dgm:t>
        <a:bodyPr/>
        <a:lstStyle/>
        <a:p>
          <a:r>
            <a:rPr lang="en-US" dirty="0">
              <a:latin typeface="Arial Rounded MT Bold" pitchFamily="34" charset="0"/>
            </a:rPr>
            <a:t>Sustainable </a:t>
          </a:r>
          <a:endParaRPr lang="en-SG" dirty="0">
            <a:latin typeface="Arial Rounded MT Bold" pitchFamily="34" charset="0"/>
          </a:endParaRPr>
        </a:p>
      </dgm:t>
    </dgm:pt>
    <dgm:pt modelId="{36C246A9-1AE1-467B-9298-40194BE6C5FF}" type="parTrans" cxnId="{3C347E12-1866-4415-9401-3091D4AD898F}">
      <dgm:prSet/>
      <dgm:spPr/>
      <dgm:t>
        <a:bodyPr/>
        <a:lstStyle/>
        <a:p>
          <a:endParaRPr lang="en-SG">
            <a:latin typeface="Arial Rounded MT Bold" pitchFamily="34" charset="0"/>
          </a:endParaRPr>
        </a:p>
      </dgm:t>
    </dgm:pt>
    <dgm:pt modelId="{9B6E9209-E1AB-4FB8-9BA9-1C1F31D9DAF5}" type="sibTrans" cxnId="{3C347E12-1866-4415-9401-3091D4AD898F}">
      <dgm:prSet/>
      <dgm:spPr/>
      <dgm:t>
        <a:bodyPr/>
        <a:lstStyle/>
        <a:p>
          <a:endParaRPr lang="en-SG">
            <a:latin typeface="Arial Rounded MT Bold" pitchFamily="34" charset="0"/>
          </a:endParaRPr>
        </a:p>
      </dgm:t>
    </dgm:pt>
    <dgm:pt modelId="{7AB3597E-7F23-470F-B1DE-5956D0A72EC8}">
      <dgm:prSet phldrT="[Text]"/>
      <dgm:spPr>
        <a:solidFill>
          <a:srgbClr val="00B050"/>
        </a:solidFill>
      </dgm:spPr>
      <dgm:t>
        <a:bodyPr/>
        <a:lstStyle/>
        <a:p>
          <a:r>
            <a:rPr lang="en-SG" dirty="0">
              <a:latin typeface="Arial Rounded MT Bold" pitchFamily="34" charset="0"/>
            </a:rPr>
            <a:t>Professor-friendly</a:t>
          </a:r>
        </a:p>
      </dgm:t>
    </dgm:pt>
    <dgm:pt modelId="{81922ED7-3145-4E0B-9E11-FA84A79E8D67}" type="parTrans" cxnId="{F48E22E4-460B-4407-96FC-2E284D79C5F9}">
      <dgm:prSet/>
      <dgm:spPr/>
      <dgm:t>
        <a:bodyPr/>
        <a:lstStyle/>
        <a:p>
          <a:endParaRPr lang="en-SG">
            <a:latin typeface="Arial Rounded MT Bold" pitchFamily="34" charset="0"/>
          </a:endParaRPr>
        </a:p>
      </dgm:t>
    </dgm:pt>
    <dgm:pt modelId="{E8A9336C-FDE0-4913-BBFC-4C6EC4F135C1}" type="sibTrans" cxnId="{F48E22E4-460B-4407-96FC-2E284D79C5F9}">
      <dgm:prSet/>
      <dgm:spPr/>
      <dgm:t>
        <a:bodyPr/>
        <a:lstStyle/>
        <a:p>
          <a:endParaRPr lang="en-SG">
            <a:latin typeface="Arial Rounded MT Bold" pitchFamily="34" charset="0"/>
          </a:endParaRPr>
        </a:p>
      </dgm:t>
    </dgm:pt>
    <dgm:pt modelId="{0F8F8306-A030-4864-89C6-7916F479A157}" type="pres">
      <dgm:prSet presAssocID="{DFF55CA7-F4DA-42D0-A71D-A13F37B7C3E7}" presName="Name0" presStyleCnt="0">
        <dgm:presLayoutVars>
          <dgm:chMax val="7"/>
          <dgm:chPref val="7"/>
          <dgm:dir/>
        </dgm:presLayoutVars>
      </dgm:prSet>
      <dgm:spPr/>
      <dgm:t>
        <a:bodyPr/>
        <a:lstStyle/>
        <a:p>
          <a:endParaRPr lang="en-US"/>
        </a:p>
      </dgm:t>
    </dgm:pt>
    <dgm:pt modelId="{E665542B-4AD2-40DD-8353-97B66CE01A0A}" type="pres">
      <dgm:prSet presAssocID="{DFF55CA7-F4DA-42D0-A71D-A13F37B7C3E7}" presName="Name1" presStyleCnt="0"/>
      <dgm:spPr/>
    </dgm:pt>
    <dgm:pt modelId="{30C93F64-4147-4010-8CC2-2BD0F3C80A90}" type="pres">
      <dgm:prSet presAssocID="{DFF55CA7-F4DA-42D0-A71D-A13F37B7C3E7}" presName="cycle" presStyleCnt="0"/>
      <dgm:spPr/>
    </dgm:pt>
    <dgm:pt modelId="{D34738F8-0B97-437E-8187-B79FB0D45FFF}" type="pres">
      <dgm:prSet presAssocID="{DFF55CA7-F4DA-42D0-A71D-A13F37B7C3E7}" presName="srcNode" presStyleLbl="node1" presStyleIdx="0" presStyleCnt="4"/>
      <dgm:spPr/>
    </dgm:pt>
    <dgm:pt modelId="{FE866863-6F29-48CE-8DC4-A86A7015B114}" type="pres">
      <dgm:prSet presAssocID="{DFF55CA7-F4DA-42D0-A71D-A13F37B7C3E7}" presName="conn" presStyleLbl="parChTrans1D2" presStyleIdx="0" presStyleCnt="1"/>
      <dgm:spPr/>
      <dgm:t>
        <a:bodyPr/>
        <a:lstStyle/>
        <a:p>
          <a:endParaRPr lang="en-US"/>
        </a:p>
      </dgm:t>
    </dgm:pt>
    <dgm:pt modelId="{4AE5DE40-6C89-4586-8D78-D198009887A3}" type="pres">
      <dgm:prSet presAssocID="{DFF55CA7-F4DA-42D0-A71D-A13F37B7C3E7}" presName="extraNode" presStyleLbl="node1" presStyleIdx="0" presStyleCnt="4"/>
      <dgm:spPr/>
    </dgm:pt>
    <dgm:pt modelId="{22D5E23E-F1B9-4CAD-A51A-CD3B5C0BAD99}" type="pres">
      <dgm:prSet presAssocID="{DFF55CA7-F4DA-42D0-A71D-A13F37B7C3E7}" presName="dstNode" presStyleLbl="node1" presStyleIdx="0" presStyleCnt="4"/>
      <dgm:spPr/>
    </dgm:pt>
    <dgm:pt modelId="{EB173925-762F-4F0B-ACC9-4AFDFEC9CE9F}" type="pres">
      <dgm:prSet presAssocID="{8DF8A3DB-428C-4F95-A440-DEF9995524C5}" presName="text_1" presStyleLbl="node1" presStyleIdx="0" presStyleCnt="4">
        <dgm:presLayoutVars>
          <dgm:bulletEnabled val="1"/>
        </dgm:presLayoutVars>
      </dgm:prSet>
      <dgm:spPr/>
      <dgm:t>
        <a:bodyPr/>
        <a:lstStyle/>
        <a:p>
          <a:endParaRPr lang="en-US"/>
        </a:p>
      </dgm:t>
    </dgm:pt>
    <dgm:pt modelId="{35750D1A-241A-4AA6-818C-8C3B878CFCDD}" type="pres">
      <dgm:prSet presAssocID="{8DF8A3DB-428C-4F95-A440-DEF9995524C5}" presName="accent_1" presStyleCnt="0"/>
      <dgm:spPr/>
    </dgm:pt>
    <dgm:pt modelId="{3BE99824-410B-42B3-BB68-FD618C033150}" type="pres">
      <dgm:prSet presAssocID="{8DF8A3DB-428C-4F95-A440-DEF9995524C5}" presName="accentRepeatNode" presStyleLbl="solidFgAcc1" presStyleIdx="0" presStyleCnt="4"/>
      <dgm:spPr/>
    </dgm:pt>
    <dgm:pt modelId="{CD428E5C-B2C8-4746-9426-D80D764D6C0E}" type="pres">
      <dgm:prSet presAssocID="{BB85C6C5-428D-41DC-8D7A-9C5BE5F809A2}" presName="text_2" presStyleLbl="node1" presStyleIdx="1" presStyleCnt="4">
        <dgm:presLayoutVars>
          <dgm:bulletEnabled val="1"/>
        </dgm:presLayoutVars>
      </dgm:prSet>
      <dgm:spPr/>
      <dgm:t>
        <a:bodyPr/>
        <a:lstStyle/>
        <a:p>
          <a:endParaRPr lang="en-US"/>
        </a:p>
      </dgm:t>
    </dgm:pt>
    <dgm:pt modelId="{4A4B1C71-FE4D-4C36-8CB0-B999E3355B3A}" type="pres">
      <dgm:prSet presAssocID="{BB85C6C5-428D-41DC-8D7A-9C5BE5F809A2}" presName="accent_2" presStyleCnt="0"/>
      <dgm:spPr/>
    </dgm:pt>
    <dgm:pt modelId="{88B6F178-2E7D-45E8-821E-B4BDEA2BDC2C}" type="pres">
      <dgm:prSet presAssocID="{BB85C6C5-428D-41DC-8D7A-9C5BE5F809A2}" presName="accentRepeatNode" presStyleLbl="solidFgAcc1" presStyleIdx="1" presStyleCnt="4"/>
      <dgm:spPr/>
    </dgm:pt>
    <dgm:pt modelId="{2B26C7FF-DFED-4DB5-81A4-CB035DDA2C10}" type="pres">
      <dgm:prSet presAssocID="{C758D8C5-5097-45C1-9A64-0A7C8A127C81}" presName="text_3" presStyleLbl="node1" presStyleIdx="2" presStyleCnt="4">
        <dgm:presLayoutVars>
          <dgm:bulletEnabled val="1"/>
        </dgm:presLayoutVars>
      </dgm:prSet>
      <dgm:spPr/>
      <dgm:t>
        <a:bodyPr/>
        <a:lstStyle/>
        <a:p>
          <a:endParaRPr lang="en-US"/>
        </a:p>
      </dgm:t>
    </dgm:pt>
    <dgm:pt modelId="{FF91759C-48FA-4AB4-AEF7-97F8AC2E311B}" type="pres">
      <dgm:prSet presAssocID="{C758D8C5-5097-45C1-9A64-0A7C8A127C81}" presName="accent_3" presStyleCnt="0"/>
      <dgm:spPr/>
    </dgm:pt>
    <dgm:pt modelId="{01E9A7B7-493A-4B00-A946-011A768A15EB}" type="pres">
      <dgm:prSet presAssocID="{C758D8C5-5097-45C1-9A64-0A7C8A127C81}" presName="accentRepeatNode" presStyleLbl="solidFgAcc1" presStyleIdx="2" presStyleCnt="4"/>
      <dgm:spPr/>
    </dgm:pt>
    <dgm:pt modelId="{99109A0E-EF44-4678-B431-7B446AAAB3FA}" type="pres">
      <dgm:prSet presAssocID="{7AB3597E-7F23-470F-B1DE-5956D0A72EC8}" presName="text_4" presStyleLbl="node1" presStyleIdx="3" presStyleCnt="4">
        <dgm:presLayoutVars>
          <dgm:bulletEnabled val="1"/>
        </dgm:presLayoutVars>
      </dgm:prSet>
      <dgm:spPr/>
      <dgm:t>
        <a:bodyPr/>
        <a:lstStyle/>
        <a:p>
          <a:endParaRPr lang="en-US"/>
        </a:p>
      </dgm:t>
    </dgm:pt>
    <dgm:pt modelId="{601D0FB3-1128-480F-ADB6-8C8AFFA405A8}" type="pres">
      <dgm:prSet presAssocID="{7AB3597E-7F23-470F-B1DE-5956D0A72EC8}" presName="accent_4" presStyleCnt="0"/>
      <dgm:spPr/>
    </dgm:pt>
    <dgm:pt modelId="{24B63297-A874-449C-9A02-E31F717A482A}" type="pres">
      <dgm:prSet presAssocID="{7AB3597E-7F23-470F-B1DE-5956D0A72EC8}" presName="accentRepeatNode" presStyleLbl="solidFgAcc1" presStyleIdx="3" presStyleCnt="4"/>
      <dgm:spPr/>
    </dgm:pt>
  </dgm:ptLst>
  <dgm:cxnLst>
    <dgm:cxn modelId="{BEA4BAF8-D764-4CDB-BFC5-6FD6DED0E118}" type="presOf" srcId="{7AB3597E-7F23-470F-B1DE-5956D0A72EC8}" destId="{99109A0E-EF44-4678-B431-7B446AAAB3FA}" srcOrd="0" destOrd="0" presId="urn:microsoft.com/office/officeart/2008/layout/VerticalCurvedList"/>
    <dgm:cxn modelId="{E6775B83-A620-41D2-8FE5-63CE6DAD22D9}" type="presOf" srcId="{DFF55CA7-F4DA-42D0-A71D-A13F37B7C3E7}" destId="{0F8F8306-A030-4864-89C6-7916F479A157}" srcOrd="0" destOrd="0" presId="urn:microsoft.com/office/officeart/2008/layout/VerticalCurvedList"/>
    <dgm:cxn modelId="{3C347E12-1866-4415-9401-3091D4AD898F}" srcId="{DFF55CA7-F4DA-42D0-A71D-A13F37B7C3E7}" destId="{C758D8C5-5097-45C1-9A64-0A7C8A127C81}" srcOrd="2" destOrd="0" parTransId="{36C246A9-1AE1-467B-9298-40194BE6C5FF}" sibTransId="{9B6E9209-E1AB-4FB8-9BA9-1C1F31D9DAF5}"/>
    <dgm:cxn modelId="{FF2CD5C5-C352-4361-94FE-A337CFEFEBEB}" type="presOf" srcId="{BB85C6C5-428D-41DC-8D7A-9C5BE5F809A2}" destId="{CD428E5C-B2C8-4746-9426-D80D764D6C0E}" srcOrd="0" destOrd="0" presId="urn:microsoft.com/office/officeart/2008/layout/VerticalCurvedList"/>
    <dgm:cxn modelId="{20281979-F8B3-4B71-A141-A71D57ABE10C}" srcId="{DFF55CA7-F4DA-42D0-A71D-A13F37B7C3E7}" destId="{BB85C6C5-428D-41DC-8D7A-9C5BE5F809A2}" srcOrd="1" destOrd="0" parTransId="{40D02BC1-C25B-47F4-AC30-C3730CBA09A3}" sibTransId="{E322F7A0-D59C-4B9A-B533-BFC609DFC143}"/>
    <dgm:cxn modelId="{F48E22E4-460B-4407-96FC-2E284D79C5F9}" srcId="{DFF55CA7-F4DA-42D0-A71D-A13F37B7C3E7}" destId="{7AB3597E-7F23-470F-B1DE-5956D0A72EC8}" srcOrd="3" destOrd="0" parTransId="{81922ED7-3145-4E0B-9E11-FA84A79E8D67}" sibTransId="{E8A9336C-FDE0-4913-BBFC-4C6EC4F135C1}"/>
    <dgm:cxn modelId="{C4CC4030-F666-46BB-AFB6-5ED84013EC02}" type="presOf" srcId="{C758D8C5-5097-45C1-9A64-0A7C8A127C81}" destId="{2B26C7FF-DFED-4DB5-81A4-CB035DDA2C10}" srcOrd="0" destOrd="0" presId="urn:microsoft.com/office/officeart/2008/layout/VerticalCurvedList"/>
    <dgm:cxn modelId="{6466D271-C17C-489D-86D4-67F226D06F16}" srcId="{DFF55CA7-F4DA-42D0-A71D-A13F37B7C3E7}" destId="{8DF8A3DB-428C-4F95-A440-DEF9995524C5}" srcOrd="0" destOrd="0" parTransId="{55FD2E66-642F-4688-A87C-A0FF1D6B2F10}" sibTransId="{60F33901-B70B-4A54-AD13-F319D475DCD0}"/>
    <dgm:cxn modelId="{B66C86A6-6BE7-490E-9BDF-84F20B26DA2C}" type="presOf" srcId="{60F33901-B70B-4A54-AD13-F319D475DCD0}" destId="{FE866863-6F29-48CE-8DC4-A86A7015B114}" srcOrd="0" destOrd="0" presId="urn:microsoft.com/office/officeart/2008/layout/VerticalCurvedList"/>
    <dgm:cxn modelId="{02C7C19E-22A1-488B-9872-550478946F0C}" type="presOf" srcId="{8DF8A3DB-428C-4F95-A440-DEF9995524C5}" destId="{EB173925-762F-4F0B-ACC9-4AFDFEC9CE9F}" srcOrd="0" destOrd="0" presId="urn:microsoft.com/office/officeart/2008/layout/VerticalCurvedList"/>
    <dgm:cxn modelId="{73C8DABD-600B-41A1-8BBE-71B9F6559963}" type="presParOf" srcId="{0F8F8306-A030-4864-89C6-7916F479A157}" destId="{E665542B-4AD2-40DD-8353-97B66CE01A0A}" srcOrd="0" destOrd="0" presId="urn:microsoft.com/office/officeart/2008/layout/VerticalCurvedList"/>
    <dgm:cxn modelId="{B9CF647F-1B5B-4065-9C15-5030839D6EC7}" type="presParOf" srcId="{E665542B-4AD2-40DD-8353-97B66CE01A0A}" destId="{30C93F64-4147-4010-8CC2-2BD0F3C80A90}" srcOrd="0" destOrd="0" presId="urn:microsoft.com/office/officeart/2008/layout/VerticalCurvedList"/>
    <dgm:cxn modelId="{74BD7D3A-47D0-40EE-81E4-D248DE44F101}" type="presParOf" srcId="{30C93F64-4147-4010-8CC2-2BD0F3C80A90}" destId="{D34738F8-0B97-437E-8187-B79FB0D45FFF}" srcOrd="0" destOrd="0" presId="urn:microsoft.com/office/officeart/2008/layout/VerticalCurvedList"/>
    <dgm:cxn modelId="{111D63BE-B28E-4E0A-8394-DCFE41D3846E}" type="presParOf" srcId="{30C93F64-4147-4010-8CC2-2BD0F3C80A90}" destId="{FE866863-6F29-48CE-8DC4-A86A7015B114}" srcOrd="1" destOrd="0" presId="urn:microsoft.com/office/officeart/2008/layout/VerticalCurvedList"/>
    <dgm:cxn modelId="{80C0481A-A422-49E2-A5A4-FFF107C52C46}" type="presParOf" srcId="{30C93F64-4147-4010-8CC2-2BD0F3C80A90}" destId="{4AE5DE40-6C89-4586-8D78-D198009887A3}" srcOrd="2" destOrd="0" presId="urn:microsoft.com/office/officeart/2008/layout/VerticalCurvedList"/>
    <dgm:cxn modelId="{46A5DF1B-60FF-4686-84EA-7FB04C746119}" type="presParOf" srcId="{30C93F64-4147-4010-8CC2-2BD0F3C80A90}" destId="{22D5E23E-F1B9-4CAD-A51A-CD3B5C0BAD99}" srcOrd="3" destOrd="0" presId="urn:microsoft.com/office/officeart/2008/layout/VerticalCurvedList"/>
    <dgm:cxn modelId="{28705A4E-E1BC-4B68-9B57-B700346D682B}" type="presParOf" srcId="{E665542B-4AD2-40DD-8353-97B66CE01A0A}" destId="{EB173925-762F-4F0B-ACC9-4AFDFEC9CE9F}" srcOrd="1" destOrd="0" presId="urn:microsoft.com/office/officeart/2008/layout/VerticalCurvedList"/>
    <dgm:cxn modelId="{273287E9-FE28-4AD5-AB26-25639D1C04C9}" type="presParOf" srcId="{E665542B-4AD2-40DD-8353-97B66CE01A0A}" destId="{35750D1A-241A-4AA6-818C-8C3B878CFCDD}" srcOrd="2" destOrd="0" presId="urn:microsoft.com/office/officeart/2008/layout/VerticalCurvedList"/>
    <dgm:cxn modelId="{C96A53CB-5A46-4F1E-8AD6-72DF6ED38E68}" type="presParOf" srcId="{35750D1A-241A-4AA6-818C-8C3B878CFCDD}" destId="{3BE99824-410B-42B3-BB68-FD618C033150}" srcOrd="0" destOrd="0" presId="urn:microsoft.com/office/officeart/2008/layout/VerticalCurvedList"/>
    <dgm:cxn modelId="{C338E06E-F41E-4631-A8D7-57209D61F8B4}" type="presParOf" srcId="{E665542B-4AD2-40DD-8353-97B66CE01A0A}" destId="{CD428E5C-B2C8-4746-9426-D80D764D6C0E}" srcOrd="3" destOrd="0" presId="urn:microsoft.com/office/officeart/2008/layout/VerticalCurvedList"/>
    <dgm:cxn modelId="{EA8379F7-5754-4CB0-8F9C-BE47D810D7F5}" type="presParOf" srcId="{E665542B-4AD2-40DD-8353-97B66CE01A0A}" destId="{4A4B1C71-FE4D-4C36-8CB0-B999E3355B3A}" srcOrd="4" destOrd="0" presId="urn:microsoft.com/office/officeart/2008/layout/VerticalCurvedList"/>
    <dgm:cxn modelId="{CA5A9981-1C74-41AD-B20E-466261A902AA}" type="presParOf" srcId="{4A4B1C71-FE4D-4C36-8CB0-B999E3355B3A}" destId="{88B6F178-2E7D-45E8-821E-B4BDEA2BDC2C}" srcOrd="0" destOrd="0" presId="urn:microsoft.com/office/officeart/2008/layout/VerticalCurvedList"/>
    <dgm:cxn modelId="{CC04E593-AECC-4322-A90F-61FFF87FC1DB}" type="presParOf" srcId="{E665542B-4AD2-40DD-8353-97B66CE01A0A}" destId="{2B26C7FF-DFED-4DB5-81A4-CB035DDA2C10}" srcOrd="5" destOrd="0" presId="urn:microsoft.com/office/officeart/2008/layout/VerticalCurvedList"/>
    <dgm:cxn modelId="{7D169592-7144-4B97-B1C0-23A37EA13B07}" type="presParOf" srcId="{E665542B-4AD2-40DD-8353-97B66CE01A0A}" destId="{FF91759C-48FA-4AB4-AEF7-97F8AC2E311B}" srcOrd="6" destOrd="0" presId="urn:microsoft.com/office/officeart/2008/layout/VerticalCurvedList"/>
    <dgm:cxn modelId="{F62F1343-E03C-4A7B-9398-748B05BF3006}" type="presParOf" srcId="{FF91759C-48FA-4AB4-AEF7-97F8AC2E311B}" destId="{01E9A7B7-493A-4B00-A946-011A768A15EB}" srcOrd="0" destOrd="0" presId="urn:microsoft.com/office/officeart/2008/layout/VerticalCurvedList"/>
    <dgm:cxn modelId="{A9C7C296-EA68-4931-A825-0E7A2EA0842D}" type="presParOf" srcId="{E665542B-4AD2-40DD-8353-97B66CE01A0A}" destId="{99109A0E-EF44-4678-B431-7B446AAAB3FA}" srcOrd="7" destOrd="0" presId="urn:microsoft.com/office/officeart/2008/layout/VerticalCurvedList"/>
    <dgm:cxn modelId="{044CCEC0-9785-4D4B-A4A0-A7C6004AFC84}" type="presParOf" srcId="{E665542B-4AD2-40DD-8353-97B66CE01A0A}" destId="{601D0FB3-1128-480F-ADB6-8C8AFFA405A8}" srcOrd="8" destOrd="0" presId="urn:microsoft.com/office/officeart/2008/layout/VerticalCurvedList"/>
    <dgm:cxn modelId="{419F2704-93DD-4968-8F95-298D428DCEF8}" type="presParOf" srcId="{601D0FB3-1128-480F-ADB6-8C8AFFA405A8}" destId="{24B63297-A874-449C-9A02-E31F717A482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66863-6F29-48CE-8DC4-A86A7015B114}">
      <dsp:nvSpPr>
        <dsp:cNvPr id="0" name=""/>
        <dsp:cNvSpPr/>
      </dsp:nvSpPr>
      <dsp:spPr>
        <a:xfrm>
          <a:off x="-4803145" y="-736152"/>
          <a:ext cx="5720867" cy="5720867"/>
        </a:xfrm>
        <a:prstGeom prst="blockArc">
          <a:avLst>
            <a:gd name="adj1" fmla="val 18900000"/>
            <a:gd name="adj2" fmla="val 2700000"/>
            <a:gd name="adj3" fmla="val 378"/>
          </a:avLst>
        </a:pr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B173925-762F-4F0B-ACC9-4AFDFEC9CE9F}">
      <dsp:nvSpPr>
        <dsp:cNvPr id="0" name=""/>
        <dsp:cNvSpPr/>
      </dsp:nvSpPr>
      <dsp:spPr>
        <a:xfrm>
          <a:off x="480616" y="326629"/>
          <a:ext cx="6734090" cy="653598"/>
        </a:xfrm>
        <a:prstGeom prst="rect">
          <a:avLst/>
        </a:prstGeom>
        <a:solidFill>
          <a:srgbClr val="FF0000"/>
        </a:solidFill>
        <a:ln>
          <a:noFill/>
        </a:ln>
        <a:effectLst>
          <a:outerShdw blurRad="38100" dist="25400" dir="2700000" algn="br"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18794" tIns="88900" rIns="88900" bIns="88900" numCol="1" spcCol="1270" anchor="ctr" anchorCtr="0">
          <a:noAutofit/>
        </a:bodyPr>
        <a:lstStyle/>
        <a:p>
          <a:pPr lvl="0" algn="l" defTabSz="1555750">
            <a:lnSpc>
              <a:spcPct val="90000"/>
            </a:lnSpc>
            <a:spcBef>
              <a:spcPct val="0"/>
            </a:spcBef>
            <a:spcAft>
              <a:spcPct val="35000"/>
            </a:spcAft>
          </a:pPr>
          <a:r>
            <a:rPr lang="en-US" sz="3500" kern="1200" dirty="0">
              <a:latin typeface="Arial Rounded MT Bold" pitchFamily="34" charset="0"/>
            </a:rPr>
            <a:t>Participative</a:t>
          </a:r>
          <a:endParaRPr lang="en-SG" sz="3500" kern="1200" dirty="0">
            <a:latin typeface="Arial Rounded MT Bold" pitchFamily="34" charset="0"/>
          </a:endParaRPr>
        </a:p>
      </dsp:txBody>
      <dsp:txXfrm>
        <a:off x="480616" y="326629"/>
        <a:ext cx="6734090" cy="653598"/>
      </dsp:txXfrm>
    </dsp:sp>
    <dsp:sp modelId="{3BE99824-410B-42B3-BB68-FD618C033150}">
      <dsp:nvSpPr>
        <dsp:cNvPr id="0" name=""/>
        <dsp:cNvSpPr/>
      </dsp:nvSpPr>
      <dsp:spPr>
        <a:xfrm>
          <a:off x="72116" y="244929"/>
          <a:ext cx="816998" cy="816998"/>
        </a:xfrm>
        <a:prstGeom prst="ellipse">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CD428E5C-B2C8-4746-9426-D80D764D6C0E}">
      <dsp:nvSpPr>
        <dsp:cNvPr id="0" name=""/>
        <dsp:cNvSpPr/>
      </dsp:nvSpPr>
      <dsp:spPr>
        <a:xfrm>
          <a:off x="855339" y="1307197"/>
          <a:ext cx="6359367" cy="653598"/>
        </a:xfrm>
        <a:prstGeom prst="rect">
          <a:avLst/>
        </a:prstGeom>
        <a:solidFill>
          <a:srgbClr val="FFC000"/>
        </a:solidFill>
        <a:ln>
          <a:noFill/>
        </a:ln>
        <a:effectLst>
          <a:outerShdw blurRad="38100" dist="25400" dir="2700000" algn="br"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18794" tIns="88900" rIns="88900" bIns="88900" numCol="1" spcCol="1270" anchor="ctr" anchorCtr="0">
          <a:noAutofit/>
        </a:bodyPr>
        <a:lstStyle/>
        <a:p>
          <a:pPr lvl="0" algn="l" defTabSz="1555750">
            <a:lnSpc>
              <a:spcPct val="90000"/>
            </a:lnSpc>
            <a:spcBef>
              <a:spcPct val="0"/>
            </a:spcBef>
            <a:spcAft>
              <a:spcPct val="35000"/>
            </a:spcAft>
          </a:pPr>
          <a:r>
            <a:rPr lang="en-US" sz="3500" kern="1200" dirty="0">
              <a:latin typeface="Arial Rounded MT Bold" pitchFamily="34" charset="0"/>
            </a:rPr>
            <a:t>Collaborative</a:t>
          </a:r>
          <a:endParaRPr lang="en-SG" sz="3500" kern="1200" dirty="0">
            <a:latin typeface="Arial Rounded MT Bold" pitchFamily="34" charset="0"/>
          </a:endParaRPr>
        </a:p>
      </dsp:txBody>
      <dsp:txXfrm>
        <a:off x="855339" y="1307197"/>
        <a:ext cx="6359367" cy="653598"/>
      </dsp:txXfrm>
    </dsp:sp>
    <dsp:sp modelId="{88B6F178-2E7D-45E8-821E-B4BDEA2BDC2C}">
      <dsp:nvSpPr>
        <dsp:cNvPr id="0" name=""/>
        <dsp:cNvSpPr/>
      </dsp:nvSpPr>
      <dsp:spPr>
        <a:xfrm>
          <a:off x="446840" y="1225497"/>
          <a:ext cx="816998" cy="816998"/>
        </a:xfrm>
        <a:prstGeom prst="ellipse">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2B26C7FF-DFED-4DB5-81A4-CB035DDA2C10}">
      <dsp:nvSpPr>
        <dsp:cNvPr id="0" name=""/>
        <dsp:cNvSpPr/>
      </dsp:nvSpPr>
      <dsp:spPr>
        <a:xfrm>
          <a:off x="855339" y="2287765"/>
          <a:ext cx="6359367" cy="653598"/>
        </a:xfrm>
        <a:prstGeom prst="rect">
          <a:avLst/>
        </a:prstGeom>
        <a:solidFill>
          <a:srgbClr val="0070C0"/>
        </a:solidFill>
        <a:ln>
          <a:noFill/>
        </a:ln>
        <a:effectLst>
          <a:outerShdw blurRad="38100" dist="25400" dir="2700000" algn="br"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18794" tIns="88900" rIns="88900" bIns="88900" numCol="1" spcCol="1270" anchor="ctr" anchorCtr="0">
          <a:noAutofit/>
        </a:bodyPr>
        <a:lstStyle/>
        <a:p>
          <a:pPr lvl="0" algn="l" defTabSz="1555750">
            <a:lnSpc>
              <a:spcPct val="90000"/>
            </a:lnSpc>
            <a:spcBef>
              <a:spcPct val="0"/>
            </a:spcBef>
            <a:spcAft>
              <a:spcPct val="35000"/>
            </a:spcAft>
          </a:pPr>
          <a:r>
            <a:rPr lang="en-US" sz="3500" kern="1200" dirty="0">
              <a:latin typeface="Arial Rounded MT Bold" pitchFamily="34" charset="0"/>
            </a:rPr>
            <a:t>Sustainable </a:t>
          </a:r>
          <a:endParaRPr lang="en-SG" sz="3500" kern="1200" dirty="0">
            <a:latin typeface="Arial Rounded MT Bold" pitchFamily="34" charset="0"/>
          </a:endParaRPr>
        </a:p>
      </dsp:txBody>
      <dsp:txXfrm>
        <a:off x="855339" y="2287765"/>
        <a:ext cx="6359367" cy="653598"/>
      </dsp:txXfrm>
    </dsp:sp>
    <dsp:sp modelId="{01E9A7B7-493A-4B00-A946-011A768A15EB}">
      <dsp:nvSpPr>
        <dsp:cNvPr id="0" name=""/>
        <dsp:cNvSpPr/>
      </dsp:nvSpPr>
      <dsp:spPr>
        <a:xfrm>
          <a:off x="446840" y="2206065"/>
          <a:ext cx="816998" cy="816998"/>
        </a:xfrm>
        <a:prstGeom prst="ellipse">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99109A0E-EF44-4678-B431-7B446AAAB3FA}">
      <dsp:nvSpPr>
        <dsp:cNvPr id="0" name=""/>
        <dsp:cNvSpPr/>
      </dsp:nvSpPr>
      <dsp:spPr>
        <a:xfrm>
          <a:off x="480616" y="3268333"/>
          <a:ext cx="6734090" cy="653598"/>
        </a:xfrm>
        <a:prstGeom prst="rect">
          <a:avLst/>
        </a:prstGeom>
        <a:solidFill>
          <a:srgbClr val="00B050"/>
        </a:solidFill>
        <a:ln>
          <a:noFill/>
        </a:ln>
        <a:effectLst>
          <a:outerShdw blurRad="38100" dist="25400" dir="2700000" algn="br"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18794" tIns="88900" rIns="88900" bIns="88900" numCol="1" spcCol="1270" anchor="ctr" anchorCtr="0">
          <a:noAutofit/>
        </a:bodyPr>
        <a:lstStyle/>
        <a:p>
          <a:pPr lvl="0" algn="l" defTabSz="1555750">
            <a:lnSpc>
              <a:spcPct val="90000"/>
            </a:lnSpc>
            <a:spcBef>
              <a:spcPct val="0"/>
            </a:spcBef>
            <a:spcAft>
              <a:spcPct val="35000"/>
            </a:spcAft>
          </a:pPr>
          <a:r>
            <a:rPr lang="en-SG" sz="3500" kern="1200" dirty="0">
              <a:latin typeface="Arial Rounded MT Bold" pitchFamily="34" charset="0"/>
            </a:rPr>
            <a:t>Professor-friendly</a:t>
          </a:r>
        </a:p>
      </dsp:txBody>
      <dsp:txXfrm>
        <a:off x="480616" y="3268333"/>
        <a:ext cx="6734090" cy="653598"/>
      </dsp:txXfrm>
    </dsp:sp>
    <dsp:sp modelId="{24B63297-A874-449C-9A02-E31F717A482A}">
      <dsp:nvSpPr>
        <dsp:cNvPr id="0" name=""/>
        <dsp:cNvSpPr/>
      </dsp:nvSpPr>
      <dsp:spPr>
        <a:xfrm>
          <a:off x="72116" y="3186633"/>
          <a:ext cx="816998" cy="816998"/>
        </a:xfrm>
        <a:prstGeom prst="ellipse">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1240" units="in"/>
          <inkml:channel name="Y" type="integer" max="15980" units="in"/>
          <inkml:channel name="F" type="integer" max="255" units="dev"/>
        </inkml:traceFormat>
        <inkml:channelProperties>
          <inkml:channelProperty channel="X" name="resolution" value="2574.54541" units="1/in"/>
          <inkml:channelProperty channel="Y" name="resolution" value="2582.41748" units="1/in"/>
          <inkml:channelProperty channel="F" name="resolution" value="INF" units="1/dev"/>
        </inkml:channelProperties>
      </inkml:inkSource>
      <inkml:timestamp xml:id="ts0" timeString="2004-02-26T04:04:01.606"/>
    </inkml:context>
    <inkml:brush xml:id="br0">
      <inkml:brushProperty name="width" value="0.10583" units="cm"/>
      <inkml:brushProperty name="height" value="0.10583" units="cm"/>
      <inkml:brushProperty name="color" value="#0070C0"/>
      <inkml:brushProperty name="fitToCurve" value="1"/>
    </inkml:brush>
  </inkml:definitions>
  <inkml:trace contextRef="#ctx0" brushRef="#br0">0 4113 11,'0'0'13,"0"0"0,0 0-1,0 0 1,0 0-1,0 0 1,0 0-2,0 0-1,0 0-1,0 0-2,0 0-1,0 0 0,0 0-2,0 0 1,9 14-1,-9-14 0,0 0-1,0 0 1,12-6 0,-12 6-1,0 0 2,14-13-2,-14 13 1,14-17-1,-14 17-1,16-24 0,-16 24-1,18-31 0,-9 13 0,-9 18-1,18-32 1,-18 32-1,17-31 1,-17 31 1,15-30-1,-15 30 0,16-26 0,-16 26 0,16-30 0,-16 30 0,16-35 0,-16 35 0,18-37 0,-8 17 0,-1 0 0,0 0 0,-9 20 0,18-37-1,-8 17 1,-10 20 0,16-38 0,-16 38 0,14-40-1,-14 40 1,17-43 0,-10 19 0,-7 24 0,19-46-1,-10 22 1,-1 0-1,2 0 1,-10 24-1,18-46 0,-18 46 1,17-42-1,-17 42 0,15-40 1,-15 40-1,13-35 0,-13 35-1,12-34 1,-12 34 0,11-37 0,-11 37-1,10-38 1,-10 38 0,10-37 0,-10 37 0,10-40 0,-10 40 0,8-36 1,-8 36-1,10-39 0,-10 39 1,7-41-1,-7 41 0,4-44 1,-4 44-1,8-44 0,-8 44 1,6-44-1,-6 44 0,10-47 1,-5 22-1,1 0 1,-3-3-1,2 0 0,-1 0 0,-2 2 1,3-2-1,-2 4 0,-3 24 0,6-43 1,-6 43-1,5-35 0,-5 35 0,4-39 0,-4 39-1,3-36 1,-3 36-1,6-40 1,-6 40-1,5-48 1,-5 48 0,5-39 1,-5 39-1,4-45 1,-4 45-1,2-39 1,-2 39-1,1-36 1,-1 36-1,0-41 0,0 41 1,0-42-1,0 17 0,0 0 0,0 1 0,1 0 1,-1 0-1,0 0 0,0 0 0,2-2 0,-1 2 0,-1-1 0,1-1 1,0 1-1,1 1 0,-2 24 0,4-51 0,-4 51 0,5-43-1,-5 43 1,5-43 0,-5 43 0,7-42 0,-7 42-1,6-39 2,-6 39-1,7-43 1,-3 19-1,-1 0 0,2-2 1,-1 0-1,-1-1 1,1-1-1,-1 2 0,0-2 1,-1 3-1,2-2 1,-3 2-1,2-2 1,-1 2-1,-1-1 1,3 1 0,-2 0-1,0-2 0,1 2 1,-1 0-1,1 0 0,0-4 1,0 3-1,-1 2 0,-2 24 0,5-42-1,-5 42 1,5-43 0,-5 43-1,4-37 1,-4 37-1,6-40 1,-6 40 0,6-45 1,-6 45-1,8-42 0,-8 42 0,10-43 1,-10 43-1,9-45 0,-3 21 1,-6 24-1,9-45 0,-9 45 1,10-45-1,-10 45 1,8-41 0,-8 41-1,9-38 1,-9 38-1,9-38 1,-9 38-1,11-36 1,-11 36 0,12-33-1,-12 33 1,11-29 0,-11 29 0,9-23-1,-9 23 1,0 0-1,14-32 1,-14 32-1,0 0 0,13-28 1,-13 28-1,0 0-1,14-24 1,-14 24 0,0 0-1,13-30 1,-13 30 0,0 0 0,14-28-1,-14 28 1,0 0 1,13-22-1,-13 22 0,10-1 0,-10 1 0,10-3 0,-10 3 0,11-4 0,-11 4 0,12-6 1,-12 6-1,14-7 0,-14 7 0,13-8 0,-13 8 0,12-6 0,-12 6 1,11-5-1,-11 5 0,12-4 0,-12 4 0,10-3 0,-10 3 0,11-1 0,-11 1 0,8 0 1,-8 0-1,0 0 0,12 4 0,-12-4 0,0 0 1,11 4-1,-11-4 0,0 0 0,11 10 0,-11-10 1,9 9-1,-9-9 0,11 9 0,-11-9 2,13 6-2,-13-6 0,13 11 0,-13-11 0,12 13 0,-12-13 0,12 17 0,-12-17 0,11 22 0,-11-22 0,13 23 0,-13-23 0,12 23 0,-12-23 0,13 23 0,-13-23 0,12 26 0,-12-26 0,12 31 0,-12-31 0,11 31 0,-11-31 0,10 36 0,-10-36 0,8 39 0,-8-39 0,10 42 0,-10-42 0,9 45 0,-9-45 0,7 45 0,-2-20 0,-2-1 0,1 0 0,1 0 0,-5-24 0,6 47 0,-2-22 0,-1-2 0,0 2 0,-1-1 0,3 0 0,-5-24 0,5 42 0,-2-16 0,1-1 0,-2 3 0,1-1 0,2 0 0,-2 1 0,-1 2 0,1 5 0,1-5 0,-1 1 0,-1-1 0,2 1 0,0 3 0,-1 0 0,-1 2 0,0-1 0,0 1 0,2 1 0,-1 0 0,0-2 0,2-1 0,-2-3 0,1-2 0,3-2 0,-3-2 0,2-1 0,-6-24 0,8 44 0,-8-44 0,11 43 0,-11-43 0,10 44 0,-10-44 0,10 46 0,-10-46 0,11 46 0,-6-21 0,1 1 0,-1 1 0,1 1 0,-1 1 0,3 2 0,-2 2 0,2-1 0,-1 3 0,1-2 0,1 2 0,1-1 0,-2-1 0,1 0 0,1-2 0,-1-3 0,0-5 0,0 7 0,-1-2 0,0-3 0,-1 2 0,1-2 0,-1 3 0,0 2 0,0 4 0,-1-5 0,0 1 0,1 1 0,1 2 0,-2-1 0,2-1 0,-2 2 0,2-2 0,1 1 0,1-3 0,-3-3 0,1 0 0,-1 2 0,1-2 0,-8-26 0,15 46 0,-15-46 0,17 44 0,-9-19 0,0 0 0,-8-25 0,19 46 0,-9-23 0,0 0 0,1 0 0,-1 3 0,0-3 0,0 0 0,-1 0 0,0 1 0,-9-24 0,18 47 0,-10-22 0,1 0 0,-9-25 0,15 46 0,-8-22 0,-7-24 0,13 45 0,-13-45 0,12 40 0,-12-40 0,13 43 0,-13-43 0,14 38 0,-14-38 0,15 34 0,-15-34 0,14 30 0,-14-30 0,13 22 0,-13-22 0,12 19 0,-12-19 0,12 21 0,-12-21 0,14 25 0,-4-10 0,-1-1 0,1 0 0,0 0 0,-1-2 0,-9-12 0,18 22 0,-18-22 0,12 14 0,-12-14 0,10 9 0,-10-9 0,0 0 0,12 12 0,-12-12 0,0 0 0,10 13 0,-10-13 0,0 0 0,10 18 0,-10-18 0,0 0 0,0 0 0,11 18 0,-11-18 0,0 0 0,0 0 0,0 0 0,0 0 0,0 0 0,11 16 0,-11-16 0,0 0 0,0 0 0,0 0 0,0 0 0,0 0 0,0 0 0,0 0 0,0 0 0,0 0 0,0 0 0,0 0 0,0 0 0,0 0 0,0 0 0,0 0 0,0 0 0,0 0 0,0 0 0,0 0-20,0 0-23,0 0 0,1-29 0,-1-11-1,3-24 2,-3 64 42,0 0 0,0 0 0,0 0 0,0 0 0,0 0 0</inkml:trace>
</inkml:ink>
</file>

<file path=ppt/ink/ink2.xml><?xml version="1.0" encoding="utf-8"?>
<inkml:ink xmlns:inkml="http://www.w3.org/2003/InkML">
  <inkml:definitions>
    <inkml:context xml:id="ctx0">
      <inkml:inkSource xml:id="inkSrc0">
        <inkml:traceFormat>
          <inkml:channel name="X" type="integer" max="21240" units="in"/>
          <inkml:channel name="Y" type="integer" max="15980" units="in"/>
          <inkml:channel name="F" type="integer" max="255" units="dev"/>
        </inkml:traceFormat>
        <inkml:channelProperties>
          <inkml:channelProperty channel="X" name="resolution" value="2574.54541" units="1/in"/>
          <inkml:channelProperty channel="Y" name="resolution" value="2582.41748" units="1/in"/>
          <inkml:channelProperty channel="F" name="resolution" value="INF" units="1/dev"/>
        </inkml:channelProperties>
      </inkml:inkSource>
      <inkml:timestamp xml:id="ts0" timeString="2011-11-11T01:46:14.993"/>
    </inkml:context>
    <inkml:brush xml:id="br0">
      <inkml:brushProperty name="width" value="0.10583" units="cm"/>
      <inkml:brushProperty name="height" value="0.05292" units="cm"/>
      <inkml:brushProperty name="color" value="#CC0000"/>
      <inkml:brushProperty name="fitToCurve" value="1"/>
    </inkml:brush>
  </inkml:definitions>
  <inkml:trace contextRef="#ctx0" brushRef="#br0">0 1642 11,'0'0'13,"0"0"0,0 0-1,0 0 1,0 0-1,0 0 1,0 0-2,0 0-1,0 0-1,0 0-2,0 0-1,0 0 0,0 0-2,0 0 1,18 6-1,-18-6 0,0 0-1,0 0 1,21-3 0,-21 3-1,0 0 2,27-5-2,-27 5 1,27-7-1,-27 7-1,31-9 0,-31 9-1,35-12 0,-17 5 0,-18 7-1,34-14 1,-34 14-1,33-12 1,-33 12 1,30-12-1,-30 12 0,29-11 0,-29 11 0,33-11 0,-33 11 0,29-15 0,-29 15 0,36-14 0,-18 6 0,0 0 0,0 0 0,-18 8 0,34-15-1,-15 7 1,-19 8 0,30-15 0,-30 15 0,30-17-1,-30 17 1,30-16 0,-15 6 0,-15 10 0,34-18-1,-16 8 1,-1 1-1,2-2 1,-19 11-1,35-18 0,-35 18 1,32-16-1,-32 16 0,30-16 1,-30 16-1,25-15 0,-25 15-1,23-13 1,-23 13 0,20-15 0,-20 15-1,20-15 1,-20 15 0,19-15 0,-19 15 0,18-16 0,-18 16 0,18-14 1,-18 14-1,18-16 0,-18 16 1,13-17-1,-13 17 0,9-17 1,-9 17-1,14-17 0,-14 17 1,14-18-1,-14 18 0,17-19 1,-7 9-1,1 0 1,-4-1-1,1 0 0,-1-1 0,2 2 1,-3-2-1,1 3 0,-7 9 0,12-17 1,-12 17-1,8-14 0,-8 14 0,8-16 0,-8 16-1,8-14 1,-8 14-1,9-16 1,-9 16-1,10-19 1,-10 19 0,9-16 1,-9 16-1,7-18 1,-7 18-1,5-16 1,-5 16-1,1-14 1,-1 14-1,1-17 0,-1 17 1,1-16-1,0 7 0,-1-1 0,0 1 0,1-1 1,0 1-1,-1-1 0,1 0 0,0 0 0,-1 0 0,1 0 0,1 0 1,1 0-1,0 0 0,-3 10 0,8-20 0,-8 20 0,9-17-1,-9 17 1,10-18 0,-10 18 0,13-17 0,-13 17-1,13-15 2,-13 15-1,13-17 1,-6 7-1,1 0 0,0 0 1,-1 0-1,0-1 1,0 0-1,-1 0 0,0 0 1,-1 1-1,0-1 1,-2 1-1,2-1 1,-2 1-1,2 1 1,0-2 0,-1 1-1,1-1 0,0 1 1,0 0-1,1 0 0,-1-1 1,0 0-1,-1 2 0,-4 9 0,10-17-1,-10 17 1,9-18 0,-9 18-1,9-15 1,-9 15-1,11-15 1,-11 15 0,14-18 1,-14 18-1,14-17 0,-14 17 0,17-17 1,-17 17-1,19-18 0,-9 8 1,-10 10-1,19-18 0,-19 18 1,18-18-1,-18 18 1,17-16 0,-17 16-1,16-15 1,-16 15-1,19-15 1,-19 15-1,19-15 1,-19 15 0,24-13-1,-24 13 1,22-12 0,-22 12 0,18-9-1,-18 9 1,0 0-1,25-13 1,-25 13-1,0 0 0,26-11 1,-26 11-1,0 0-1,26-9 1,-26 9 0,0 0-1,26-13 1,-26 13 0,0 0 0,26-11-1,-26 11 1,0 0 1,26-9-1,-26 9 0,19 0 0,-19 0 0,19-1 0,-19 1 0,21-2 0,-21 2 0,24-3 1,-24 3-1,25-2 0,-25 2 0,25-3 0,-25 3 0,23-3 0,-23 3 1,23-2-1,-23 2 0,22-1 0,-22 1 0,20-2 0,-20 2 0,20 0 0,-20 0 0,18 0 1,-18 0-1,0 0 0,24 2 0,-24-2 0,0 0 1,20 1-1,-20-1 0,0 0 0,19 4 0,-19-4 1,17 4-1,-17-4 0,21 4 0,-21-4 2,27 2-2,-27-2 0,25 4 0,-25-4 0,23 5 0,-23-5 0,23 7 0,-23-7 0,21 9 0,-21-9 0,25 10 0,-25-10 0,23 8 0,-23-8 0,25 9 0,-25-9 0,24 11 0,-24-11 0,22 12 0,-22-12 0,21 13 0,-21-13 0,20 14 0,-20-14 0,18 16 0,-18-16 0,17 16 0,-17-16 0,16 19 0,-16-19 0,15 18 0,-6-8 0,-1-1 0,-2 1 0,2 0 0,-8-10 0,13 19 0,-7-10 0,1 1 0,-1-1 0,0 1 0,0 0 0,-6-10 0,12 17 0,-6-7 0,0 0 0,-1 1 0,2 0 0,-1 0 0,0 0 0,0 1 0,0 2 0,1-2 0,-2 0 0,2 0 0,-1 1 0,0 0 0,0 1 0,-1 0 0,-1 1 0,0-1 0,3 0 0,-1 1 0,2 0 0,-2-2 0,1 0 0,2-2 0,1 0 0,1-1 0,-2-1 0,-9-9 0,19 18 0,-19-18 0,20 17 0,-20-17 0,20 18 0,-20-18 0,19 19 0,-19-19 0,19 18 0,-8-8 0,-1 0 0,1 1 0,0 0 0,0 1 0,2 0 0,1 1 0,-1 0 0,3 0 0,-1 0 0,1 1 0,2-1 0,0 1 0,0-1 0,0 0 0,-1-2 0,1-2 0,-1 3 0,-1-1 0,-1-1 0,-1 1 0,0-1 0,0 1 0,-1 1 0,1 2 0,-2-3 0,-1 2 0,2-1 0,1 1 0,0 0 0,1-1 0,-2 1 0,1 0 0,3 0 0,0-2 0,-1-1 0,-2 1 0,2 0 0,-1 0 0,-15-11 0,29 18 0,-29-18 0,31 18 0,-15-8 0,1 0 0,-17-10 0,35 18 0,-15-9 0,0 1 0,-1-1 0,1 1 0,-1-1 0,0 1 0,0-1 0,-2 0 0,-17-9 0,33 19 0,-15-9 0,-2 0 0,-16-10 0,30 19 0,-17-10 0,-13-9 0,23 18 0,-23-18 0,26 16 0,-26-16 0,24 18 0,-24-18 0,27 15 0,-27-15 0,28 13 0,-28-13 0,26 13 0,-26-13 0,24 8 0,-24-8 0,23 8 0,-23-8 0,24 8 0,-24-8 0,29 10 0,-11-4 0,0 0 0,1-1 0,0 1 0,0-1 0,-19-5 0,34 9 0,-34-9 0,23 5 0,-23-5 0,18 4 0,-18-4 0,0 0 0,23 4 0,-23-4 0,0 0 0,20 6 0,-20-6 0,0 0 0,19 7 0,-19-7 0,0 0 0,0 0 0,22 7 0,-22-7 0,0 0 0,0 0 0,0 0 0,0 0 0,0 0 0,20 6 0,-20-6 0,0 0 0,0 0 0,0 0 0,0 0 0,0 0 0,0 0 0,0 0 0,0 0 0,0 0 0,0 0 0,0 0 0,0 0 0,0 0 0,0 0 0,0 0 0,0 0 0,0 0 0,0 0 0,0 0-20,0 0-23,0 0 0,2-11 0,-1-5-1,5-10 2,-6 26 42,0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3568D-6458-489C-BEC7-6C6352E151FA}" type="datetimeFigureOut">
              <a:rPr lang="en-SG" smtClean="0"/>
              <a:t>23/5/2018</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BC915-C6B5-4773-818E-EA0B98DAF2BD}" type="slidenum">
              <a:rPr lang="en-SG" smtClean="0"/>
              <a:t>‹#›</a:t>
            </a:fld>
            <a:endParaRPr lang="en-SG"/>
          </a:p>
        </p:txBody>
      </p:sp>
    </p:spTree>
    <p:extLst>
      <p:ext uri="{BB962C8B-B14F-4D97-AF65-F5344CB8AC3E}">
        <p14:creationId xmlns:p14="http://schemas.microsoft.com/office/powerpoint/2010/main" val="302521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smtClean="0"/>
              <a:t>13:40-14:25</a:t>
            </a:r>
          </a:p>
          <a:p>
            <a:pPr fontAlgn="ctr"/>
            <a:r>
              <a:rPr lang="en-MY" dirty="0" smtClean="0"/>
              <a:t>Plenary Session 1 : </a:t>
            </a:r>
            <a:r>
              <a:rPr lang="en-MY" dirty="0" err="1" smtClean="0"/>
              <a:t>Dr.</a:t>
            </a:r>
            <a:r>
              <a:rPr lang="en-MY" dirty="0" smtClean="0"/>
              <a:t> Daniel Tan </a:t>
            </a:r>
            <a:br>
              <a:rPr lang="en-MY" dirty="0" smtClean="0"/>
            </a:br>
            <a:r>
              <a:rPr lang="en-MY" dirty="0" smtClean="0"/>
              <a:t>Chairman, eLearning Forum Asia </a:t>
            </a:r>
            <a:br>
              <a:rPr lang="en-MY" dirty="0" smtClean="0"/>
            </a:br>
            <a:r>
              <a:rPr lang="en-MY" dirty="0" smtClean="0"/>
              <a:t>Topic: Education 2020: Response to Future Challenges </a:t>
            </a:r>
            <a:endParaRPr lang="en-US" dirty="0" smtClean="0"/>
          </a:p>
        </p:txBody>
      </p:sp>
      <p:sp>
        <p:nvSpPr>
          <p:cNvPr id="4" name="Slide Number Placeholder 3"/>
          <p:cNvSpPr>
            <a:spLocks noGrp="1"/>
          </p:cNvSpPr>
          <p:nvPr>
            <p:ph type="sldNum" sz="quarter" idx="10"/>
          </p:nvPr>
        </p:nvSpPr>
        <p:spPr/>
        <p:txBody>
          <a:bodyPr/>
          <a:lstStyle/>
          <a:p>
            <a:fld id="{7D1C530B-C571-4251-9D7C-52E6E85E47CF}" type="slidenum">
              <a:rPr lang="en-US" smtClean="0"/>
              <a:t>1</a:t>
            </a:fld>
            <a:endParaRPr lang="en-US"/>
          </a:p>
        </p:txBody>
      </p:sp>
    </p:spTree>
    <p:extLst>
      <p:ext uri="{BB962C8B-B14F-4D97-AF65-F5344CB8AC3E}">
        <p14:creationId xmlns:p14="http://schemas.microsoft.com/office/powerpoint/2010/main" val="249023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60337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3202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6305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7340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9811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Supermarket – many suppliers, one place</a:t>
            </a:r>
          </a:p>
          <a:p>
            <a:r>
              <a:rPr lang="en-US" dirty="0" smtClean="0"/>
              <a:t>Supermarket vs supermarket</a:t>
            </a:r>
          </a:p>
          <a:p>
            <a:endParaRPr lang="en-US" dirty="0" smtClean="0"/>
          </a:p>
          <a:p>
            <a:r>
              <a:rPr lang="en-US" u="sng" dirty="0" smtClean="0"/>
              <a:t>Internet as a platform</a:t>
            </a:r>
          </a:p>
          <a:p>
            <a:r>
              <a:rPr lang="en-US" dirty="0" smtClean="0"/>
              <a:t>Wikipedia - free</a:t>
            </a:r>
          </a:p>
          <a:p>
            <a:endParaRPr lang="en-US" dirty="0" smtClean="0"/>
          </a:p>
          <a:p>
            <a:r>
              <a:rPr lang="en-US" dirty="0" smtClean="0"/>
              <a:t>bitcoin</a:t>
            </a:r>
          </a:p>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28</a:t>
            </a:fld>
            <a:endParaRPr lang="en-SG"/>
          </a:p>
        </p:txBody>
      </p:sp>
    </p:spTree>
    <p:extLst>
      <p:ext uri="{BB962C8B-B14F-4D97-AF65-F5344CB8AC3E}">
        <p14:creationId xmlns:p14="http://schemas.microsoft.com/office/powerpoint/2010/main" val="311880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students are not the same</a:t>
            </a:r>
          </a:p>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31</a:t>
            </a:fld>
            <a:endParaRPr lang="en-SG"/>
          </a:p>
        </p:txBody>
      </p:sp>
    </p:spTree>
    <p:extLst>
      <p:ext uri="{BB962C8B-B14F-4D97-AF65-F5344CB8AC3E}">
        <p14:creationId xmlns:p14="http://schemas.microsoft.com/office/powerpoint/2010/main" val="329977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a:t>
            </a:r>
            <a:r>
              <a:rPr lang="en-US" baseline="0" dirty="0" smtClean="0"/>
              <a:t> trends</a:t>
            </a:r>
          </a:p>
          <a:p>
            <a:r>
              <a:rPr lang="en-US" baseline="0" dirty="0" smtClean="0"/>
              <a:t>Human longevity (on average)</a:t>
            </a:r>
          </a:p>
          <a:p>
            <a:r>
              <a:rPr lang="en-US" baseline="0" dirty="0" smtClean="0"/>
              <a:t>	- WW2</a:t>
            </a:r>
          </a:p>
          <a:p>
            <a:endParaRPr lang="en-US" baseline="0" dirty="0" smtClean="0"/>
          </a:p>
          <a:p>
            <a:r>
              <a:rPr lang="en-US" baseline="0" dirty="0" smtClean="0"/>
              <a:t>= see the people born in that particular exposed and experienced with the technologies</a:t>
            </a:r>
          </a:p>
          <a:p>
            <a:r>
              <a:rPr lang="en-US" baseline="0" dirty="0" smtClean="0"/>
              <a:t>Example  of bar – life/work cycle</a:t>
            </a:r>
          </a:p>
          <a:p>
            <a:endParaRPr lang="en-US" baseline="0" dirty="0" smtClean="0"/>
          </a:p>
          <a:p>
            <a:r>
              <a:rPr lang="en-US" baseline="0" dirty="0" smtClean="0"/>
              <a:t>Overlay – generations</a:t>
            </a:r>
          </a:p>
          <a:p>
            <a:r>
              <a:rPr lang="en-US" baseline="0" dirty="0" smtClean="0"/>
              <a:t>Gen Z – 1997 - 2010</a:t>
            </a:r>
          </a:p>
          <a:p>
            <a:r>
              <a:rPr lang="en-US" baseline="0" dirty="0" smtClean="0"/>
              <a:t>Implications: school and higher education was for an era</a:t>
            </a:r>
          </a:p>
          <a:p>
            <a:r>
              <a:rPr lang="en-MY" dirty="0" smtClean="0"/>
              <a:t>A few things to note:</a:t>
            </a:r>
          </a:p>
          <a:p>
            <a:r>
              <a:rPr lang="en-MY" dirty="0" smtClean="0"/>
              <a:t>The time scale has a yearly resolution spanning 1900 to 2074</a:t>
            </a:r>
          </a:p>
          <a:p>
            <a:r>
              <a:rPr lang="en-MY" dirty="0" smtClean="0"/>
              <a:t>The penetration scale is logarithmic and shows the ratio of Penetration/(1-Penetration) allowing a linear view of logistic growth.</a:t>
            </a:r>
          </a:p>
          <a:p>
            <a:r>
              <a:rPr lang="en-MY" dirty="0" smtClean="0"/>
              <a:t>The blue bars summarize the growth pulses and give a starting year and duration in years.</a:t>
            </a:r>
          </a:p>
          <a:p>
            <a:r>
              <a:rPr lang="en-MY" dirty="0" smtClean="0"/>
              <a:t>Note some traumatic events are marked on the time frame. They partly explain innovation gaps or decreases in adoption.</a:t>
            </a:r>
          </a:p>
          <a:p>
            <a:r>
              <a:rPr lang="en-MY" dirty="0" smtClean="0"/>
              <a:t>The life expectancy of Americans born from 1900 to 1998 is also shown as green bars. This allows the reader to trace which technologies emerged during the lifetimes of people they might have living memories of. I overlaid one specific lifetime beginning in 1968 and </a:t>
            </a:r>
            <a:r>
              <a:rPr lang="en-MY" dirty="0" err="1" smtClean="0"/>
              <a:t>color</a:t>
            </a:r>
            <a:r>
              <a:rPr lang="en-MY" dirty="0" smtClean="0"/>
              <a:t> coded with Childhood, Adolescence, Higher Education, Work live and Retirement as a guide. You can note how the PC emerged when that person would have been in college.</a:t>
            </a:r>
          </a:p>
          <a:p>
            <a:r>
              <a:rPr lang="en-MY" dirty="0" smtClean="0"/>
              <a:t>Some technologies have not yet saturated and may never do so. They are marked with a “Z” on the bar graph. It might be instructive to understand why.</a:t>
            </a:r>
          </a:p>
          <a:p>
            <a:r>
              <a:rPr lang="en-MY" dirty="0" smtClean="0"/>
              <a:t>You’ll also note that the time frame does not end today but that the technology curves do. The time frame includes the expected lifespan of someone born in 1998.</a:t>
            </a:r>
          </a:p>
          <a:p>
            <a:r>
              <a:rPr lang="en-MY" dirty="0" smtClean="0"/>
              <a:t>What will they see?</a:t>
            </a:r>
          </a:p>
          <a:p>
            <a:r>
              <a:rPr lang="en-MY" dirty="0" smtClean="0"/>
              <a:t>There is a lack of visibility or certainty among observers that anything worthy of inclusion on this graph will ever emerge.</a:t>
            </a:r>
          </a:p>
          <a:p>
            <a:r>
              <a:rPr lang="en-MY" dirty="0" smtClean="0"/>
              <a:t>And yet, when glancing at this graph, it would seem that the addressable market, the rate of introduction of new technologies and the speed of adoption have all increased. The area to the right of 2013 looks inviting to a plot of many lines.</a:t>
            </a:r>
          </a:p>
          <a:p>
            <a:r>
              <a:rPr lang="en-MY" dirty="0" smtClean="0"/>
              <a:t>Indeed, for the canvas to remain blank would be the riskiest of bets.</a:t>
            </a:r>
          </a:p>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34</a:t>
            </a:fld>
            <a:endParaRPr lang="en-SG"/>
          </a:p>
        </p:txBody>
      </p:sp>
    </p:spTree>
    <p:extLst>
      <p:ext uri="{BB962C8B-B14F-4D97-AF65-F5344CB8AC3E}">
        <p14:creationId xmlns:p14="http://schemas.microsoft.com/office/powerpoint/2010/main" val="1087907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38</a:t>
            </a:fld>
            <a:endParaRPr lang="en-SG"/>
          </a:p>
        </p:txBody>
      </p:sp>
    </p:spTree>
    <p:extLst>
      <p:ext uri="{BB962C8B-B14F-4D97-AF65-F5344CB8AC3E}">
        <p14:creationId xmlns:p14="http://schemas.microsoft.com/office/powerpoint/2010/main" val="182270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Rot="1" noChangeAspect="1" noChangeArrowheads="1" noTextEdit="1"/>
          </p:cNvSpPr>
          <p:nvPr>
            <p:ph type="sldImg"/>
          </p:nvPr>
        </p:nvSpPr>
        <p:spPr>
          <a:xfrm>
            <a:off x="1144588" y="685800"/>
            <a:ext cx="4570412" cy="3429000"/>
          </a:xfrm>
          <a:ln/>
        </p:spPr>
      </p:sp>
      <p:sp>
        <p:nvSpPr>
          <p:cNvPr id="354306" name="Rectangle 3"/>
          <p:cNvSpPr>
            <a:spLocks noGrp="1" noChangeArrowheads="1"/>
          </p:cNvSpPr>
          <p:nvPr>
            <p:ph type="body" idx="1"/>
          </p:nvPr>
        </p:nvSpPr>
        <p:spPr>
          <a:noFill/>
          <a:ln/>
        </p:spPr>
        <p:txBody>
          <a:bodyPr/>
          <a:lstStyle/>
          <a:p>
            <a:pPr eaLnBrk="1" hangingPunct="1"/>
            <a:endParaRPr lang="en-US">
              <a:latin typeface="Arial" pitchFamily="34" charset="0"/>
              <a:cs typeface="Arial" pitchFamily="34" charset="0"/>
            </a:endParaRPr>
          </a:p>
        </p:txBody>
      </p:sp>
    </p:spTree>
    <p:extLst>
      <p:ext uri="{BB962C8B-B14F-4D97-AF65-F5344CB8AC3E}">
        <p14:creationId xmlns:p14="http://schemas.microsoft.com/office/powerpoint/2010/main" val="288010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2</a:t>
            </a:fld>
            <a:endParaRPr lang="en-SG"/>
          </a:p>
        </p:txBody>
      </p:sp>
    </p:spTree>
    <p:extLst>
      <p:ext uri="{BB962C8B-B14F-4D97-AF65-F5344CB8AC3E}">
        <p14:creationId xmlns:p14="http://schemas.microsoft.com/office/powerpoint/2010/main" val="87177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xfrm>
            <a:off x="1144588" y="685800"/>
            <a:ext cx="4570412" cy="3429000"/>
          </a:xfrm>
          <a:ln/>
        </p:spPr>
      </p:sp>
      <p:sp>
        <p:nvSpPr>
          <p:cNvPr id="795650" name="Notes Placeholder 2"/>
          <p:cNvSpPr>
            <a:spLocks noGrp="1"/>
          </p:cNvSpPr>
          <p:nvPr>
            <p:ph type="body" idx="1"/>
          </p:nvPr>
        </p:nvSpPr>
        <p:spPr>
          <a:noFill/>
          <a:ln/>
        </p:spPr>
        <p:txBody>
          <a:bodyPr/>
          <a:lstStyle/>
          <a:p>
            <a:endParaRPr lang="en-SG">
              <a:latin typeface="Arial" pitchFamily="34" charset="0"/>
              <a:cs typeface="Arial" pitchFamily="34" charset="0"/>
            </a:endParaRPr>
          </a:p>
        </p:txBody>
      </p:sp>
      <p:sp>
        <p:nvSpPr>
          <p:cNvPr id="795651" name="Slide Number Placeholder 3"/>
          <p:cNvSpPr>
            <a:spLocks noGrp="1"/>
          </p:cNvSpPr>
          <p:nvPr>
            <p:ph type="sldNum" sz="quarter" idx="5"/>
          </p:nvPr>
        </p:nvSpPr>
        <p:spPr>
          <a:noFill/>
        </p:spPr>
        <p:txBody>
          <a:bodyPr/>
          <a:lstStyle/>
          <a:p>
            <a:fld id="{0E9A90C5-DC81-40CC-8592-07875FD8714F}" type="slidenum">
              <a:rPr lang="en-US" smtClean="0">
                <a:latin typeface="Arial" pitchFamily="34" charset="0"/>
                <a:cs typeface="Arial" pitchFamily="34" charset="0"/>
              </a:rPr>
              <a:pPr/>
              <a:t>46</a:t>
            </a:fld>
            <a:endParaRPr lang="en-US">
              <a:latin typeface="Arial" pitchFamily="34" charset="0"/>
              <a:cs typeface="Arial" pitchFamily="34" charset="0"/>
            </a:endParaRPr>
          </a:p>
        </p:txBody>
      </p:sp>
    </p:spTree>
    <p:extLst>
      <p:ext uri="{BB962C8B-B14F-4D97-AF65-F5344CB8AC3E}">
        <p14:creationId xmlns:p14="http://schemas.microsoft.com/office/powerpoint/2010/main" val="1605450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65145006-1EF7-0D4F-9BBF-05CAD62EBDA8}" type="slidenum">
              <a:rPr lang="en-US" smtClean="0"/>
              <a:pPr/>
              <a:t>47</a:t>
            </a:fld>
            <a:endParaRPr lang="en-US"/>
          </a:p>
        </p:txBody>
      </p:sp>
    </p:spTree>
    <p:extLst>
      <p:ext uri="{BB962C8B-B14F-4D97-AF65-F5344CB8AC3E}">
        <p14:creationId xmlns:p14="http://schemas.microsoft.com/office/powerpoint/2010/main" val="184114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18809"/>
            <a:fld id="{04A49430-3378-4C96-BA9C-22CB3C2C441F}" type="slidenum">
              <a:rPr lang="en-US" smtClean="0">
                <a:latin typeface="Arial" pitchFamily="34" charset="0"/>
                <a:ea typeface="ＭＳ Ｐゴシック" pitchFamily="34" charset="-128"/>
              </a:rPr>
              <a:pPr defTabSz="918809"/>
              <a:t>49</a:t>
            </a:fld>
            <a:endParaRPr lang="en-US">
              <a:latin typeface="Arial" pitchFamily="34" charset="0"/>
              <a:ea typeface="ＭＳ Ｐゴシック" pitchFamily="34"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3805" y="4343705"/>
            <a:ext cx="5030391" cy="4113892"/>
          </a:xfrm>
          <a:noFill/>
          <a:ln/>
        </p:spPr>
        <p:txBody>
          <a:bodyPr>
            <a:normAutofit fontScale="85000" lnSpcReduction="20000"/>
          </a:bodyPr>
          <a:lstStyle/>
          <a:p>
            <a:r>
              <a:rPr lang="en-US" dirty="0">
                <a:latin typeface="Times" pitchFamily="18" charset="0"/>
                <a:ea typeface="ＭＳ Ｐゴシック" pitchFamily="34" charset="-128"/>
              </a:rPr>
              <a:t>The y-axis – not important – just signifying the number of samples</a:t>
            </a:r>
          </a:p>
          <a:p>
            <a:endParaRPr lang="en-US" dirty="0">
              <a:latin typeface="Times" pitchFamily="18" charset="0"/>
              <a:ea typeface="ＭＳ Ｐゴシック" pitchFamily="34" charset="-128"/>
            </a:endParaRPr>
          </a:p>
          <a:p>
            <a:r>
              <a:rPr lang="en-SG" dirty="0">
                <a:latin typeface="Times" pitchFamily="18" charset="0"/>
                <a:ea typeface="ＭＳ Ｐゴシック" pitchFamily="34" charset="-128"/>
              </a:rPr>
              <a:t>web.mit.edu/</a:t>
            </a:r>
            <a:r>
              <a:rPr lang="en-SG" dirty="0" err="1">
                <a:latin typeface="Times" pitchFamily="18" charset="0"/>
                <a:ea typeface="ＭＳ Ｐゴシック" pitchFamily="34" charset="-128"/>
              </a:rPr>
              <a:t>rsi</a:t>
            </a:r>
            <a:r>
              <a:rPr lang="en-SG" dirty="0">
                <a:latin typeface="Times" pitchFamily="18" charset="0"/>
                <a:ea typeface="ＭＳ Ｐゴシック" pitchFamily="34" charset="-128"/>
              </a:rPr>
              <a:t>/www/2005/</a:t>
            </a:r>
            <a:r>
              <a:rPr lang="en-SG" dirty="0" err="1">
                <a:latin typeface="Times" pitchFamily="18" charset="0"/>
                <a:ea typeface="ＭＳ Ｐゴシック" pitchFamily="34" charset="-128"/>
              </a:rPr>
              <a:t>misc</a:t>
            </a:r>
            <a:r>
              <a:rPr lang="en-SG" dirty="0">
                <a:latin typeface="Times" pitchFamily="18" charset="0"/>
                <a:ea typeface="ＭＳ Ｐゴシック" pitchFamily="34" charset="-128"/>
              </a:rPr>
              <a:t>/</a:t>
            </a:r>
            <a:r>
              <a:rPr lang="en-SG" dirty="0" err="1">
                <a:latin typeface="Times" pitchFamily="18" charset="0"/>
                <a:ea typeface="ＭＳ Ｐゴシック" pitchFamily="34" charset="-128"/>
              </a:rPr>
              <a:t>minipaper</a:t>
            </a:r>
            <a:r>
              <a:rPr lang="en-SG" dirty="0">
                <a:latin typeface="Times" pitchFamily="18" charset="0"/>
                <a:ea typeface="ＭＳ Ｐゴシック" pitchFamily="34" charset="-128"/>
              </a:rPr>
              <a:t>/papers/Hake.pdf</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The y-axis – not important – just signifying the number of samples</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In this article I report a survey of all quantitative pre-/post-test results known to me in time to be included in this report! which use the original </a:t>
            </a:r>
            <a:r>
              <a:rPr lang="en-SG" dirty="0" err="1">
                <a:latin typeface="Times" pitchFamily="18" charset="0"/>
                <a:ea typeface="ＭＳ Ｐゴシック" pitchFamily="34" charset="-128"/>
              </a:rPr>
              <a:t>Halloun</a:t>
            </a:r>
            <a:r>
              <a:rPr lang="en-SG" dirty="0">
                <a:latin typeface="Times" pitchFamily="18" charset="0"/>
                <a:ea typeface="ＭＳ Ｐゴシック" pitchFamily="34" charset="-128"/>
              </a:rPr>
              <a:t>–</a:t>
            </a:r>
            <a:r>
              <a:rPr lang="en-SG" dirty="0" err="1">
                <a:latin typeface="Times" pitchFamily="18" charset="0"/>
                <a:ea typeface="ＭＳ Ｐゴシック" pitchFamily="34" charset="-128"/>
              </a:rPr>
              <a:t>Hestenes</a:t>
            </a:r>
            <a:r>
              <a:rPr lang="en-SG" dirty="0">
                <a:latin typeface="Times" pitchFamily="18" charset="0"/>
                <a:ea typeface="ＭＳ Ｐゴシック" pitchFamily="34" charset="-128"/>
              </a:rPr>
              <a:t> Mechanics Diagnostic test MD the</a:t>
            </a:r>
          </a:p>
          <a:p>
            <a:r>
              <a:rPr lang="en-SG" dirty="0">
                <a:latin typeface="Times" pitchFamily="18" charset="0"/>
                <a:ea typeface="ＭＳ Ｐゴシック" pitchFamily="34" charset="-128"/>
              </a:rPr>
              <a:t>more recent Force Concept Inventory FCI and the problem-solving Mechanics Baseline MB test. Both the MD and FCI were designed to be tests of students’ conceptual understanding of Newtonian mechanics.</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The present survey covers 62 introductory courses enrolling a total of 6542 students using the conceptual MD or FCI exams, and where available! the problem-solving Mechanics Baseline (MB) test.</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Can the classroom use of IE methods increase the effectiveness of introductory mechanics courses</a:t>
            </a:r>
          </a:p>
          <a:p>
            <a:r>
              <a:rPr lang="en-SG" dirty="0">
                <a:latin typeface="Times" pitchFamily="18" charset="0"/>
                <a:ea typeface="ＭＳ Ｐゴシック" pitchFamily="34" charset="-128"/>
              </a:rPr>
              <a:t>well beyond that attained by traditional methods?</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For survey classification and analysis purposes I define:</a:t>
            </a:r>
          </a:p>
          <a:p>
            <a:r>
              <a:rPr lang="en-SG" dirty="0">
                <a:latin typeface="Times" pitchFamily="18" charset="0"/>
                <a:ea typeface="ＭＳ Ｐゴシック" pitchFamily="34" charset="-128"/>
              </a:rPr>
              <a:t>‘‘Interactive Engagement’’: IE methods as those designed at least in part to promote conceptual understanding through interactive engagement of students in heads-on (always) and hands-on (usually) activities which yield immediate feedback through discussion with peers and/or instructors, all as judged by their literature descriptions;</a:t>
            </a:r>
          </a:p>
          <a:p>
            <a:r>
              <a:rPr lang="en-SG" dirty="0">
                <a:latin typeface="Times" pitchFamily="18" charset="0"/>
                <a:ea typeface="ＭＳ Ｐゴシック" pitchFamily="34" charset="-128"/>
              </a:rPr>
              <a:t>‘‘Traditional’’ (T) courses as those reported by instructors to make little or no use of IE methods, relying primarily on passive-student lectures, recipe labs, and algorithmic-problem exams;</a:t>
            </a:r>
          </a:p>
          <a:p>
            <a:endParaRPr lang="en-SG" dirty="0">
              <a:latin typeface="Times" pitchFamily="18" charset="0"/>
              <a:ea typeface="ＭＳ Ｐゴシック" pitchFamily="34" charset="-128"/>
            </a:endParaRPr>
          </a:p>
          <a:p>
            <a:r>
              <a:rPr lang="en-SG" dirty="0">
                <a:latin typeface="Times" pitchFamily="18" charset="0"/>
                <a:ea typeface="ＭＳ Ｐゴシック" pitchFamily="34" charset="-128"/>
              </a:rPr>
              <a:t>Interactive Engagement IE courses as those reported by instructors to make substantial use of IE methods;</a:t>
            </a:r>
          </a:p>
          <a:p>
            <a:endParaRPr lang="en-US" dirty="0">
              <a:latin typeface="Times" pitchFamily="18" charset="0"/>
              <a:ea typeface="ＭＳ Ｐゴシック" pitchFamily="34" charset="-128"/>
            </a:endParaRPr>
          </a:p>
        </p:txBody>
      </p:sp>
    </p:spTree>
    <p:extLst>
      <p:ext uri="{BB962C8B-B14F-4D97-AF65-F5344CB8AC3E}">
        <p14:creationId xmlns:p14="http://schemas.microsoft.com/office/powerpoint/2010/main" val="748837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Siemen</a:t>
            </a:r>
          </a:p>
          <a:p>
            <a:r>
              <a:rPr lang="en-US" dirty="0"/>
              <a:t>Activating Latent Knowledge</a:t>
            </a:r>
            <a:endParaRPr lang="en-SG" dirty="0"/>
          </a:p>
        </p:txBody>
      </p:sp>
      <p:sp>
        <p:nvSpPr>
          <p:cNvPr id="4" name="Slide Number Placeholder 3"/>
          <p:cNvSpPr>
            <a:spLocks noGrp="1"/>
          </p:cNvSpPr>
          <p:nvPr>
            <p:ph type="sldNum" sz="quarter" idx="10"/>
          </p:nvPr>
        </p:nvSpPr>
        <p:spPr/>
        <p:txBody>
          <a:bodyPr/>
          <a:lstStyle/>
          <a:p>
            <a:fld id="{4F0E789A-CCCB-4D4A-9CF2-52A2394B137B}" type="slidenum">
              <a:rPr lang="en-SG" smtClean="0"/>
              <a:t>50</a:t>
            </a:fld>
            <a:endParaRPr lang="en-SG"/>
          </a:p>
        </p:txBody>
      </p:sp>
    </p:spTree>
    <p:extLst>
      <p:ext uri="{BB962C8B-B14F-4D97-AF65-F5344CB8AC3E}">
        <p14:creationId xmlns:p14="http://schemas.microsoft.com/office/powerpoint/2010/main" val="127486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Nokia saw themselves as a telephone company, previously timber company</a:t>
            </a:r>
          </a:p>
          <a:p>
            <a:r>
              <a:rPr lang="en-MY" dirty="0" smtClean="0"/>
              <a:t>Nokia missed the market change that customers began to measure and use an </a:t>
            </a:r>
            <a:r>
              <a:rPr lang="en-MY" dirty="0" err="1" smtClean="0"/>
              <a:t>iphone</a:t>
            </a:r>
            <a:r>
              <a:rPr lang="en-MY" dirty="0" smtClean="0"/>
              <a:t> differently than a traditional cell phone. A smartphone is rather a computer substitute than a </a:t>
            </a:r>
            <a:r>
              <a:rPr lang="en-US" dirty="0" smtClean="0"/>
              <a:t>conventional phone.</a:t>
            </a:r>
          </a:p>
          <a:p>
            <a:r>
              <a:rPr lang="en-MY" dirty="0" smtClean="0"/>
              <a:t>While Nokia still concentrates on their hardware development, Apple and Google develop new operating systems and create software ecosystems of </a:t>
            </a:r>
            <a:r>
              <a:rPr lang="en-MY" dirty="0" err="1" smtClean="0"/>
              <a:t>softwarer</a:t>
            </a:r>
            <a:r>
              <a:rPr lang="en-MY" dirty="0" smtClean="0"/>
              <a:t> (apps) around their products.</a:t>
            </a:r>
          </a:p>
          <a:p>
            <a:r>
              <a:rPr lang="en-MY" dirty="0" smtClean="0"/>
              <a:t>Customers start buying more and more smartphones and ignore </a:t>
            </a:r>
            <a:r>
              <a:rPr lang="en-US" dirty="0" smtClean="0"/>
              <a:t>traditional cell phones.</a:t>
            </a:r>
          </a:p>
          <a:p>
            <a:r>
              <a:rPr lang="en-MY" dirty="0" smtClean="0"/>
              <a:t>In the smartphone category Nokia is not able to offer competitive </a:t>
            </a:r>
            <a:r>
              <a:rPr lang="en-US" dirty="0" smtClean="0"/>
              <a:t>products.</a:t>
            </a:r>
          </a:p>
          <a:p>
            <a:endParaRPr lang="en-US" dirty="0" smtClean="0"/>
          </a:p>
          <a:p>
            <a:endParaRPr lang="en-US" dirty="0" smtClean="0"/>
          </a:p>
          <a:p>
            <a:r>
              <a:rPr lang="en-US" dirty="0" smtClean="0"/>
              <a:t>Kodak – chemical company</a:t>
            </a:r>
          </a:p>
          <a:p>
            <a:r>
              <a:rPr lang="en-US" dirty="0" smtClean="0"/>
              <a:t>borders </a:t>
            </a:r>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52</a:t>
            </a:fld>
            <a:endParaRPr lang="en-SG"/>
          </a:p>
        </p:txBody>
      </p:sp>
    </p:spTree>
    <p:extLst>
      <p:ext uri="{BB962C8B-B14F-4D97-AF65-F5344CB8AC3E}">
        <p14:creationId xmlns:p14="http://schemas.microsoft.com/office/powerpoint/2010/main" val="3418976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exist, but your students die</a:t>
            </a:r>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54</a:t>
            </a:fld>
            <a:endParaRPr lang="en-SG"/>
          </a:p>
        </p:txBody>
      </p:sp>
    </p:spTree>
    <p:extLst>
      <p:ext uri="{BB962C8B-B14F-4D97-AF65-F5344CB8AC3E}">
        <p14:creationId xmlns:p14="http://schemas.microsoft.com/office/powerpoint/2010/main" val="231645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65145006-1EF7-0D4F-9BBF-05CAD62EBDA8}" type="slidenum">
              <a:rPr lang="en-US" smtClean="0"/>
              <a:pPr/>
              <a:t>59</a:t>
            </a:fld>
            <a:endParaRPr lang="en-US"/>
          </a:p>
        </p:txBody>
      </p:sp>
    </p:spTree>
    <p:extLst>
      <p:ext uri="{BB962C8B-B14F-4D97-AF65-F5344CB8AC3E}">
        <p14:creationId xmlns:p14="http://schemas.microsoft.com/office/powerpoint/2010/main" val="11253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5145006-1EF7-0D4F-9BBF-05CAD62EBDA8}" type="slidenum">
              <a:rPr lang="en-US" smtClean="0"/>
              <a:pPr/>
              <a:t>60</a:t>
            </a:fld>
            <a:endParaRPr lang="en-US"/>
          </a:p>
        </p:txBody>
      </p:sp>
    </p:spTree>
    <p:extLst>
      <p:ext uri="{BB962C8B-B14F-4D97-AF65-F5344CB8AC3E}">
        <p14:creationId xmlns:p14="http://schemas.microsoft.com/office/powerpoint/2010/main" val="199848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Fiona Reynolds – use of fractals</a:t>
            </a:r>
          </a:p>
        </p:txBody>
      </p:sp>
      <p:sp>
        <p:nvSpPr>
          <p:cNvPr id="4" name="Slide Number Placeholder 3"/>
          <p:cNvSpPr>
            <a:spLocks noGrp="1"/>
          </p:cNvSpPr>
          <p:nvPr>
            <p:ph type="sldNum" sz="quarter" idx="10"/>
          </p:nvPr>
        </p:nvSpPr>
        <p:spPr/>
        <p:txBody>
          <a:bodyPr/>
          <a:lstStyle/>
          <a:p>
            <a:fld id="{09CBC915-C6B5-4773-818E-EA0B98DAF2BD}" type="slidenum">
              <a:rPr lang="en-SG" smtClean="0"/>
              <a:t>63</a:t>
            </a:fld>
            <a:endParaRPr lang="en-SG"/>
          </a:p>
        </p:txBody>
      </p:sp>
    </p:spTree>
    <p:extLst>
      <p:ext uri="{BB962C8B-B14F-4D97-AF65-F5344CB8AC3E}">
        <p14:creationId xmlns:p14="http://schemas.microsoft.com/office/powerpoint/2010/main" val="2344009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BAD1C2C-FF62-4C5A-A252-2CC1F459EBEB}" type="slidenum">
              <a:rPr lang="en-SG" smtClean="0"/>
              <a:pPr/>
              <a:t>64</a:t>
            </a:fld>
            <a:endParaRPr lang="en-SG"/>
          </a:p>
        </p:txBody>
      </p:sp>
    </p:spTree>
    <p:extLst>
      <p:ext uri="{BB962C8B-B14F-4D97-AF65-F5344CB8AC3E}">
        <p14:creationId xmlns:p14="http://schemas.microsoft.com/office/powerpoint/2010/main" val="405328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449C814-24F6-4942-8613-6FEAF2C359E7}" type="slidenum">
              <a:rPr lang="en-US" altLang="en-US" sz="1200">
                <a:solidFill>
                  <a:srgbClr val="000000"/>
                </a:solidFill>
                <a:latin typeface="Calibri" panose="020F0502020204030204" pitchFamily="34" charset="0"/>
              </a:rPr>
              <a:pPr eaLnBrk="1" hangingPunct="1"/>
              <a:t>8</a:t>
            </a:fld>
            <a:endParaRPr lang="en-US" altLang="en-US" sz="1200">
              <a:solidFill>
                <a:srgbClr val="000000"/>
              </a:solidFill>
              <a:latin typeface="Calibri" panose="020F0502020204030204" pitchFamily="34" charset="0"/>
            </a:endParaRPr>
          </a:p>
        </p:txBody>
      </p:sp>
      <p:sp>
        <p:nvSpPr>
          <p:cNvPr id="82946" name="Rectangle 3"/>
          <p:cNvSpPr txBox="1">
            <a:spLocks noGrp="1" noChangeArrowheads="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7533" rIns="91410" bIns="47533"/>
          <a:lstStyle>
            <a:lvl1pPr defTabSz="896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969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969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969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969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878BEC2-394D-40A4-AD6B-FE4D1EF8F016}" type="datetime8">
              <a:rPr lang="en-US" altLang="en-US" sz="1200">
                <a:solidFill>
                  <a:srgbClr val="000000"/>
                </a:solidFill>
                <a:latin typeface="Times New Roman" panose="02020603050405020304" pitchFamily="18" charset="0"/>
              </a:rPr>
              <a:pPr algn="r" eaLnBrk="1" hangingPunct="1"/>
              <a:t>23-May-18 1:51 PM</a:t>
            </a:fld>
            <a:endParaRPr lang="en-US" altLang="en-US" sz="1200">
              <a:solidFill>
                <a:srgbClr val="000000"/>
              </a:solidFill>
              <a:latin typeface="Times New Roman" panose="02020603050405020304" pitchFamily="18" charset="0"/>
            </a:endParaRPr>
          </a:p>
        </p:txBody>
      </p:sp>
      <p:sp>
        <p:nvSpPr>
          <p:cNvPr id="82947"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7533" rIns="91410" bIns="47533" anchor="b"/>
          <a:lstStyle>
            <a:lvl1pPr defTabSz="896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969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969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969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969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69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F98BA7D-6F06-4B67-AB75-C48120868145}" type="slidenum">
              <a:rPr lang="en-US" altLang="en-US" sz="1200">
                <a:solidFill>
                  <a:srgbClr val="000000"/>
                </a:solidFill>
                <a:latin typeface="Times New Roman" panose="02020603050405020304" pitchFamily="18" charset="0"/>
              </a:rPr>
              <a:pPr algn="r" eaLnBrk="1" hangingPunct="1"/>
              <a:t>8</a:t>
            </a:fld>
            <a:endParaRPr lang="en-US" altLang="en-US" sz="1200">
              <a:solidFill>
                <a:srgbClr val="000000"/>
              </a:solidFill>
              <a:latin typeface="Times New Roman" panose="02020603050405020304" pitchFamily="18" charset="0"/>
            </a:endParaRPr>
          </a:p>
        </p:txBody>
      </p:sp>
      <p:sp>
        <p:nvSpPr>
          <p:cNvPr id="1694724" name="Rectangle 2"/>
          <p:cNvSpPr>
            <a:spLocks noGrp="1" noRot="1" noChangeAspect="1" noChangeArrowheads="1" noTextEdit="1"/>
          </p:cNvSpPr>
          <p:nvPr>
            <p:ph type="sldImg"/>
          </p:nvPr>
        </p:nvSpPr>
        <p:spPr>
          <a:xfrm>
            <a:off x="1177925" y="693738"/>
            <a:ext cx="4633913" cy="3475037"/>
          </a:xfrm>
          <a:ln/>
          <a:extLst>
            <a:ext uri="{FAA26D3D-D897-4be2-8F04-BA451C77F1D7}">
              <ma14:placeholderFlag xmlns:ma14="http://schemas.microsoft.com/office/mac/drawingml/2011/main" xmlns="" val="1"/>
            </a:ext>
          </a:extLst>
        </p:spPr>
      </p:sp>
      <p:sp>
        <p:nvSpPr>
          <p:cNvPr id="1694725" name="Rectangle 3"/>
          <p:cNvSpPr>
            <a:spLocks noGrp="1" noChangeArrowheads="1"/>
          </p:cNvSpPr>
          <p:nvPr>
            <p:ph type="body" idx="1"/>
          </p:nvPr>
        </p:nvSpPr>
        <p:spPr>
          <a:xfrm>
            <a:off x="931863" y="4403725"/>
            <a:ext cx="5119687" cy="4171950"/>
          </a:xfrm>
        </p:spPr>
        <p:txBody>
          <a:bodyPr lIns="0" tIns="0" rIns="0" bIns="0"/>
          <a:lstStyle/>
          <a:p>
            <a:pPr eaLnBrk="1" hangingPunct="1">
              <a:spcBef>
                <a:spcPct val="50000"/>
              </a:spcBef>
              <a:buClr>
                <a:schemeClr val="accent2"/>
              </a:buClr>
              <a:buFont typeface="Wingdings" panose="05000000000000000000" pitchFamily="2" charset="2"/>
              <a:buNone/>
            </a:pPr>
            <a:r>
              <a:rPr lang="en-US" altLang="en-US" dirty="0">
                <a:solidFill>
                  <a:srgbClr val="292929"/>
                </a:solidFill>
                <a:latin typeface="Arial" panose="020B0604020202020204" pitchFamily="34" charset="0"/>
                <a:ea typeface="ＭＳ Ｐゴシック" panose="020B0600070205080204" pitchFamily="34" charset="-128"/>
              </a:rPr>
              <a:t>From IBM Christopher Bishop</a:t>
            </a:r>
          </a:p>
          <a:p>
            <a:pPr eaLnBrk="1" hangingPunct="1">
              <a:spcBef>
                <a:spcPct val="50000"/>
              </a:spcBef>
              <a:buClr>
                <a:schemeClr val="accent2"/>
              </a:buClr>
              <a:buFont typeface="Wingdings" panose="05000000000000000000" pitchFamily="2" charset="2"/>
              <a:buNone/>
            </a:pPr>
            <a:endParaRPr lang="en-US" altLang="en-US" dirty="0">
              <a:solidFill>
                <a:srgbClr val="292929"/>
              </a:solidFill>
              <a:latin typeface="Arial" panose="020B0604020202020204" pitchFamily="34" charset="0"/>
              <a:ea typeface="ＭＳ Ｐゴシック" panose="020B0600070205080204" pitchFamily="34" charset="-128"/>
            </a:endParaRPr>
          </a:p>
          <a:p>
            <a:pPr eaLnBrk="1" hangingPunct="1">
              <a:spcBef>
                <a:spcPct val="50000"/>
              </a:spcBef>
              <a:buClr>
                <a:schemeClr val="accent2"/>
              </a:buClr>
              <a:buFont typeface="Wingdings" panose="05000000000000000000" pitchFamily="2" charset="2"/>
              <a:buNone/>
            </a:pPr>
            <a:r>
              <a:rPr lang="en-US" altLang="en-US" dirty="0">
                <a:solidFill>
                  <a:srgbClr val="292929"/>
                </a:solidFill>
                <a:latin typeface="Arial" panose="020B0604020202020204" pitchFamily="34" charset="0"/>
                <a:ea typeface="ＭＳ Ｐゴシック" panose="020B0600070205080204" pitchFamily="34" charset="-128"/>
              </a:rPr>
              <a:t>Newer technologies have been taking hold at two and three times previous rates</a:t>
            </a:r>
          </a:p>
          <a:p>
            <a:pPr lvl="1" eaLnBrk="1" hangingPunct="1"/>
            <a:r>
              <a:rPr lang="en-US" altLang="en-US" b="1" dirty="0">
                <a:latin typeface="Arial" panose="020B0604020202020204" pitchFamily="34" charset="0"/>
                <a:ea typeface="Arial" panose="020B0604020202020204" pitchFamily="34" charset="0"/>
                <a:cs typeface="Arial" panose="020B0604020202020204" pitchFamily="34" charset="0"/>
              </a:rPr>
              <a:t>Years to reach 50% in marketplace adoption –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Radio – 38</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TV – 13</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Internet – 4</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iPod 3</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Facebook - 2</a:t>
            </a:r>
          </a:p>
          <a:p>
            <a:pPr lvl="1" eaLnBrk="1" hangingPunct="1">
              <a:buFontTx/>
              <a:buChar char="•"/>
            </a:pPr>
            <a:endParaRPr lang="en-US" altLang="en-US" b="1" dirty="0">
              <a:latin typeface="Arial" panose="020B0604020202020204" pitchFamily="34" charset="0"/>
              <a:ea typeface="Arial" panose="020B0604020202020204" pitchFamily="34" charset="0"/>
              <a:cs typeface="Arial" panose="020B0604020202020204" pitchFamily="34" charset="0"/>
            </a:endParaRPr>
          </a:p>
          <a:p>
            <a:pPr lvl="1" eaLnBrk="1" hangingPunct="1">
              <a:buFontTx/>
              <a:buChar char="•"/>
            </a:pPr>
            <a:endParaRPr lang="en-US" altLang="en-US" b="1" dirty="0">
              <a:latin typeface="Arial" panose="020B0604020202020204" pitchFamily="34" charset="0"/>
              <a:ea typeface="Arial" panose="020B0604020202020204" pitchFamily="34" charset="0"/>
              <a:cs typeface="Arial" panose="020B0604020202020204" pitchFamily="34" charset="0"/>
            </a:endParaRP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200 million users of My Space as of Sept 2006 –If it were a country it would be the 11</a:t>
            </a:r>
            <a:r>
              <a:rPr lang="en-US" altLang="en-US" b="1" baseline="30000" dirty="0">
                <a:latin typeface="Arial" panose="020B0604020202020204" pitchFamily="34" charset="0"/>
                <a:ea typeface="Arial" panose="020B0604020202020204" pitchFamily="34" charset="0"/>
                <a:cs typeface="Arial" panose="020B0604020202020204" pitchFamily="34" charset="0"/>
              </a:rPr>
              <a:t>th</a:t>
            </a:r>
            <a:r>
              <a:rPr lang="en-US" altLang="en-US" b="1" dirty="0">
                <a:latin typeface="Arial" panose="020B0604020202020204" pitchFamily="34" charset="0"/>
                <a:ea typeface="Arial" panose="020B0604020202020204" pitchFamily="34" charset="0"/>
                <a:cs typeface="Arial" panose="020B0604020202020204" pitchFamily="34" charset="0"/>
              </a:rPr>
              <a:t> largest in the world – between Japan and Mexico</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Number of text messages sent and received every day exceeds the number of people on the planet</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40 </a:t>
            </a:r>
            <a:r>
              <a:rPr lang="en-US" altLang="en-US" b="1" dirty="0" err="1">
                <a:latin typeface="Arial" panose="020B0604020202020204" pitchFamily="34" charset="0"/>
                <a:ea typeface="Arial" panose="020B0604020202020204" pitchFamily="34" charset="0"/>
                <a:cs typeface="Arial" panose="020B0604020202020204" pitchFamily="34" charset="0"/>
              </a:rPr>
              <a:t>exabytes</a:t>
            </a:r>
            <a:r>
              <a:rPr lang="en-US" altLang="en-US" b="1" dirty="0">
                <a:latin typeface="Arial" panose="020B0604020202020204" pitchFamily="34" charset="0"/>
                <a:ea typeface="Arial" panose="020B0604020202020204" pitchFamily="34" charset="0"/>
                <a:cs typeface="Arial" panose="020B0604020202020204" pitchFamily="34" charset="0"/>
              </a:rPr>
              <a:t> (4.0 X 10 19</a:t>
            </a:r>
            <a:r>
              <a:rPr lang="en-US" altLang="en-US" b="1" baseline="30000" dirty="0">
                <a:latin typeface="Arial" panose="020B0604020202020204" pitchFamily="34" charset="0"/>
                <a:ea typeface="Arial" panose="020B0604020202020204" pitchFamily="34" charset="0"/>
                <a:cs typeface="Arial" panose="020B0604020202020204" pitchFamily="34" charset="0"/>
              </a:rPr>
              <a:t>th</a:t>
            </a:r>
            <a:r>
              <a:rPr lang="en-US" altLang="en-US" b="1" dirty="0">
                <a:latin typeface="Arial" panose="020B0604020202020204" pitchFamily="34" charset="0"/>
                <a:ea typeface="Arial" panose="020B0604020202020204" pitchFamily="34" charset="0"/>
                <a:cs typeface="Arial" panose="020B0604020202020204" pitchFamily="34" charset="0"/>
              </a:rPr>
              <a:t> power) of new information will be generated this year-more than in the previous 5000 years</a:t>
            </a:r>
          </a:p>
          <a:p>
            <a:pPr lvl="1" eaLnBrk="1" hangingPunct="1">
              <a:buFontTx/>
              <a:buChar char="•"/>
            </a:pPr>
            <a:endParaRPr lang="en-US" altLang="en-US" b="1" dirty="0">
              <a:latin typeface="Arial" panose="020B0604020202020204" pitchFamily="34" charset="0"/>
              <a:ea typeface="Arial" panose="020B0604020202020204" pitchFamily="34" charset="0"/>
              <a:cs typeface="Arial" panose="020B0604020202020204" pitchFamily="34" charset="0"/>
            </a:endParaRP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it</a:t>
            </a:r>
            <a:r>
              <a:rPr lang="ja-JP" altLang="en-US" b="1" dirty="0">
                <a:latin typeface="Arial" panose="020B0604020202020204" pitchFamily="34" charset="0"/>
                <a:ea typeface="ＭＳ Ｐゴシック" panose="020B0600070205080204" pitchFamily="34" charset="-128"/>
                <a:cs typeface="Arial" panose="020B0604020202020204" pitchFamily="34" charset="0"/>
              </a:rPr>
              <a:t>’</a:t>
            </a:r>
            <a:r>
              <a:rPr lang="en-US" altLang="ja-JP" b="1" dirty="0">
                <a:latin typeface="Arial" panose="020B0604020202020204" pitchFamily="34" charset="0"/>
                <a:ea typeface="ＭＳ Ｐゴシック" panose="020B0600070205080204" pitchFamily="34" charset="-128"/>
                <a:cs typeface="Arial" panose="020B0604020202020204" pitchFamily="34" charset="0"/>
              </a:rPr>
              <a:t>s a good time to be having this discussion about the changing nature of innovation.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Because as this chart illustrates, there</a:t>
            </a:r>
            <a:r>
              <a:rPr lang="ja-JP" altLang="en-US" b="1" dirty="0">
                <a:latin typeface="Arial" panose="020B0604020202020204" pitchFamily="34" charset="0"/>
                <a:ea typeface="ＭＳ Ｐゴシック" panose="020B0600070205080204" pitchFamily="34" charset="-128"/>
                <a:cs typeface="Arial" panose="020B0604020202020204" pitchFamily="34" charset="0"/>
              </a:rPr>
              <a:t>’</a:t>
            </a:r>
            <a:r>
              <a:rPr lang="en-US" altLang="ja-JP" b="1" dirty="0">
                <a:latin typeface="Arial" panose="020B0604020202020204" pitchFamily="34" charset="0"/>
                <a:ea typeface="ＭＳ Ｐゴシック" panose="020B0600070205080204" pitchFamily="34" charset="-128"/>
                <a:cs typeface="Arial" panose="020B0604020202020204" pitchFamily="34" charset="0"/>
              </a:rPr>
              <a:t>s simply no doubt that the pace of innovation, and the time between important new innovations, is changing.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Today, new technologies are taking hold at double or triple the previous rate.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Compare the penetration of cell phones in our society with the telephone.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The invention of the telephone took nearly 40 years to reach the same societal penetration as cellular technology has in five years.  </a:t>
            </a:r>
          </a:p>
          <a:p>
            <a:pPr lvl="1" eaLnBrk="1" hangingPunct="1">
              <a:buFontTx/>
              <a:buChar char="•"/>
            </a:pPr>
            <a:r>
              <a:rPr lang="en-US" altLang="en-US" b="1" dirty="0">
                <a:latin typeface="Arial" panose="020B0604020202020204" pitchFamily="34" charset="0"/>
                <a:ea typeface="Arial" panose="020B0604020202020204" pitchFamily="34" charset="0"/>
                <a:cs typeface="Arial" panose="020B0604020202020204" pitchFamily="34" charset="0"/>
              </a:rPr>
              <a:t>All of which comes with implications for about ability to absorb, adapt and respond to the policy and ethical implications that always accompany technical advances.</a:t>
            </a:r>
          </a:p>
          <a:p>
            <a:pPr lvl="1" eaLnBrk="1" hangingPunct="1"/>
            <a:endParaRPr lang="en-US" altLang="en-US" b="1" dirty="0">
              <a:latin typeface="Arial" panose="020B0604020202020204" pitchFamily="34" charset="0"/>
              <a:ea typeface="Arial" panose="020B0604020202020204" pitchFamily="34" charset="0"/>
              <a:cs typeface="Arial" panose="020B0604020202020204" pitchFamily="34" charset="0"/>
            </a:endParaRPr>
          </a:p>
          <a:p>
            <a:pPr lvl="1" eaLnBrk="1" hangingPunct="1">
              <a:buFontTx/>
              <a:buChar char="•"/>
            </a:pPr>
            <a:endParaRPr lang="en-US" altLang="en-US" b="1" dirty="0">
              <a:latin typeface="Arial" panose="020B0604020202020204" pitchFamily="34" charset="0"/>
              <a:ea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87648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BAD1C2C-FF62-4C5A-A252-2CC1F459EBEB}" type="slidenum">
              <a:rPr lang="en-SG" smtClean="0"/>
              <a:pPr/>
              <a:t>65</a:t>
            </a:fld>
            <a:endParaRPr lang="en-SG"/>
          </a:p>
        </p:txBody>
      </p:sp>
    </p:spTree>
    <p:extLst>
      <p:ext uri="{BB962C8B-B14F-4D97-AF65-F5344CB8AC3E}">
        <p14:creationId xmlns:p14="http://schemas.microsoft.com/office/powerpoint/2010/main" val="628991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BAD1C2C-FF62-4C5A-A252-2CC1F459EBEB}" type="slidenum">
              <a:rPr lang="en-SG" smtClean="0"/>
              <a:pPr/>
              <a:t>69</a:t>
            </a:fld>
            <a:endParaRPr lang="en-SG"/>
          </a:p>
        </p:txBody>
      </p:sp>
    </p:spTree>
    <p:extLst>
      <p:ext uri="{BB962C8B-B14F-4D97-AF65-F5344CB8AC3E}">
        <p14:creationId xmlns:p14="http://schemas.microsoft.com/office/powerpoint/2010/main" val="1075921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Meta-Layer: essential for activating transference, building expertise, fostering creativity via analogies,</a:t>
            </a:r>
          </a:p>
          <a:p>
            <a:r>
              <a:rPr lang="en-US" sz="1200" b="0" i="0" u="none" strike="noStrike" kern="1200" baseline="0" dirty="0">
                <a:solidFill>
                  <a:schemeClr val="tx1"/>
                </a:solidFill>
                <a:latin typeface="+mn-lt"/>
                <a:ea typeface="+mn-ea"/>
                <a:cs typeface="+mn-cs"/>
              </a:rPr>
              <a:t>establishing lifelong learning habits, and so on. It will answer questions such as: How should students</a:t>
            </a:r>
          </a:p>
          <a:p>
            <a:r>
              <a:rPr lang="en-US" sz="1200" b="0" i="0" u="none" strike="noStrike" kern="1200" baseline="0" dirty="0">
                <a:solidFill>
                  <a:schemeClr val="tx1"/>
                </a:solidFill>
                <a:latin typeface="+mn-lt"/>
                <a:ea typeface="+mn-ea"/>
                <a:cs typeface="+mn-cs"/>
              </a:rPr>
              <a:t>learn how to learn? What is the role of </a:t>
            </a:r>
            <a:r>
              <a:rPr lang="en-US" sz="1200" b="0" i="0" u="none" strike="noStrike" kern="1200" baseline="0" dirty="0" err="1">
                <a:solidFill>
                  <a:schemeClr val="tx1"/>
                </a:solidFill>
                <a:latin typeface="+mn-lt"/>
                <a:ea typeface="+mn-ea"/>
                <a:cs typeface="+mn-cs"/>
              </a:rPr>
              <a:t>interdisciplinarity</a:t>
            </a:r>
            <a:r>
              <a:rPr lang="en-US" sz="1200" b="0" i="0" u="none" strike="noStrike" kern="1200" baseline="0" dirty="0">
                <a:solidFill>
                  <a:schemeClr val="tx1"/>
                </a:solidFill>
                <a:latin typeface="+mn-lt"/>
                <a:ea typeface="+mn-ea"/>
                <a:cs typeface="+mn-cs"/>
              </a:rPr>
              <a:t>? What is the appropriate sequencing within</a:t>
            </a:r>
          </a:p>
          <a:p>
            <a:r>
              <a:rPr lang="en-US" sz="1200" b="0" i="0" u="none" strike="noStrike" kern="1200" baseline="0" dirty="0">
                <a:solidFill>
                  <a:schemeClr val="tx1"/>
                </a:solidFill>
                <a:latin typeface="+mn-lt"/>
                <a:ea typeface="+mn-ea"/>
                <a:cs typeface="+mn-cs"/>
              </a:rPr>
              <a:t>subjects and between subjects? How do we develop curiosity? How do we facilitate students’ pursuing</a:t>
            </a:r>
          </a:p>
          <a:p>
            <a:r>
              <a:rPr lang="en-US" sz="1200" b="0" i="0" u="none" strike="noStrike" kern="1200" baseline="0" dirty="0">
                <a:solidFill>
                  <a:schemeClr val="tx1"/>
                </a:solidFill>
                <a:latin typeface="+mn-lt"/>
                <a:ea typeface="+mn-ea"/>
                <a:cs typeface="+mn-cs"/>
              </a:rPr>
              <a:t>of their own passions in addition to the standard curriculum? How do we adapt curricula to local</a:t>
            </a:r>
          </a:p>
          <a:p>
            <a:r>
              <a:rPr lang="en-US" sz="1200" b="0" i="0" u="none" strike="noStrike" kern="1200" baseline="0" dirty="0">
                <a:solidFill>
                  <a:schemeClr val="tx1"/>
                </a:solidFill>
                <a:latin typeface="+mn-lt"/>
                <a:ea typeface="+mn-ea"/>
                <a:cs typeface="+mn-cs"/>
              </a:rPr>
              <a:t>needs? etc.</a:t>
            </a:r>
            <a:endParaRPr lang="en-US" dirty="0"/>
          </a:p>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79</a:t>
            </a:fld>
            <a:endParaRPr lang="en-SG"/>
          </a:p>
        </p:txBody>
      </p:sp>
    </p:spTree>
    <p:extLst>
      <p:ext uri="{BB962C8B-B14F-4D97-AF65-F5344CB8AC3E}">
        <p14:creationId xmlns:p14="http://schemas.microsoft.com/office/powerpoint/2010/main" val="214465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80</a:t>
            </a:fld>
            <a:endParaRPr lang="en-SG"/>
          </a:p>
        </p:txBody>
      </p:sp>
    </p:spTree>
    <p:extLst>
      <p:ext uri="{BB962C8B-B14F-4D97-AF65-F5344CB8AC3E}">
        <p14:creationId xmlns:p14="http://schemas.microsoft.com/office/powerpoint/2010/main" val="124320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of </a:t>
            </a:r>
            <a:r>
              <a:rPr lang="en-US" dirty="0" err="1" smtClean="0"/>
              <a:t>Madona</a:t>
            </a:r>
            <a:endParaRPr lang="en-US" dirty="0"/>
          </a:p>
        </p:txBody>
      </p:sp>
      <p:sp>
        <p:nvSpPr>
          <p:cNvPr id="4" name="Slide Number Placeholder 3"/>
          <p:cNvSpPr>
            <a:spLocks noGrp="1"/>
          </p:cNvSpPr>
          <p:nvPr>
            <p:ph type="sldNum" sz="quarter" idx="10"/>
          </p:nvPr>
        </p:nvSpPr>
        <p:spPr/>
        <p:txBody>
          <a:bodyPr/>
          <a:lstStyle/>
          <a:p>
            <a:fld id="{09CBC915-C6B5-4773-818E-EA0B98DAF2BD}" type="slidenum">
              <a:rPr lang="en-SG" smtClean="0"/>
              <a:t>10</a:t>
            </a:fld>
            <a:endParaRPr lang="en-SG"/>
          </a:p>
        </p:txBody>
      </p:sp>
    </p:spTree>
    <p:extLst>
      <p:ext uri="{BB962C8B-B14F-4D97-AF65-F5344CB8AC3E}">
        <p14:creationId xmlns:p14="http://schemas.microsoft.com/office/powerpoint/2010/main" val="337767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A82F39D-04A3-4DF9-A51B-0757764A0D0F}" type="slidenum">
              <a:rPr lang="en-US" smtClean="0"/>
              <a:t>11</a:t>
            </a:fld>
            <a:endParaRPr lang="en-US"/>
          </a:p>
        </p:txBody>
      </p:sp>
    </p:spTree>
    <p:extLst>
      <p:ext uri="{BB962C8B-B14F-4D97-AF65-F5344CB8AC3E}">
        <p14:creationId xmlns:p14="http://schemas.microsoft.com/office/powerpoint/2010/main" val="398793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SG"/>
          </a:p>
        </p:txBody>
      </p:sp>
      <p:sp>
        <p:nvSpPr>
          <p:cNvPr id="4" name="Slide Number Placeholder 3"/>
          <p:cNvSpPr>
            <a:spLocks noGrp="1"/>
          </p:cNvSpPr>
          <p:nvPr>
            <p:ph type="sldNum" sz="quarter" idx="10"/>
          </p:nvPr>
        </p:nvSpPr>
        <p:spPr/>
        <p:txBody>
          <a:bodyPr/>
          <a:lstStyle/>
          <a:p>
            <a:fld id="{65145006-1EF7-0D4F-9BBF-05CAD62EBDA8}" type="slidenum">
              <a:rPr lang="en-US" smtClean="0"/>
              <a:pPr/>
              <a:t>13</a:t>
            </a:fld>
            <a:endParaRPr lang="en-US"/>
          </a:p>
        </p:txBody>
      </p:sp>
    </p:spTree>
    <p:extLst>
      <p:ext uri="{BB962C8B-B14F-4D97-AF65-F5344CB8AC3E}">
        <p14:creationId xmlns:p14="http://schemas.microsoft.com/office/powerpoint/2010/main" val="2473596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2BAD1C2C-FF62-4C5A-A252-2CC1F459EBEB}" type="slidenum">
              <a:rPr lang="en-SG" smtClean="0"/>
              <a:pPr/>
              <a:t>14</a:t>
            </a:fld>
            <a:endParaRPr lang="en-SG"/>
          </a:p>
        </p:txBody>
      </p:sp>
    </p:spTree>
    <p:extLst>
      <p:ext uri="{BB962C8B-B14F-4D97-AF65-F5344CB8AC3E}">
        <p14:creationId xmlns:p14="http://schemas.microsoft.com/office/powerpoint/2010/main" val="422776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2BAD1C2C-FF62-4C5A-A252-2CC1F459EBEB}" type="slidenum">
              <a:rPr lang="en-SG" smtClean="0"/>
              <a:pPr/>
              <a:t>15</a:t>
            </a:fld>
            <a:endParaRPr lang="en-SG"/>
          </a:p>
        </p:txBody>
      </p:sp>
    </p:spTree>
    <p:extLst>
      <p:ext uri="{BB962C8B-B14F-4D97-AF65-F5344CB8AC3E}">
        <p14:creationId xmlns:p14="http://schemas.microsoft.com/office/powerpoint/2010/main" val="47744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8427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921852"/>
            <a:ext cx="7543800" cy="3403261"/>
          </a:xfrm>
        </p:spPr>
        <p:txBody>
          <a:bodyPr anchor="b">
            <a:normAutofit/>
          </a:bodyPr>
          <a:lstStyle>
            <a:lvl1pPr algn="l">
              <a:lnSpc>
                <a:spcPct val="85000"/>
              </a:lnSpc>
              <a:defRPr sz="6600" spc="-50" baseline="0">
                <a:solidFill>
                  <a:srgbClr val="FF0000"/>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none" spc="200" baseline="0">
                <a:solidFill>
                  <a:srgbClr val="002060"/>
                </a:solidFill>
                <a:latin typeface="Arial Rounded MT Bold" panose="020F07040305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E246B-3428-4440-BA14-17D8BB52D5E3}" type="datetimeFigureOut">
              <a:rPr lang="en-SG" smtClean="0"/>
              <a:t>23/5/2018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873A039-AB04-493F-A29D-43FE479AE219}" type="slidenum">
              <a:rPr lang="en-SG" smtClean="0"/>
              <a:t>‹#›</a:t>
            </a:fld>
            <a:endParaRPr lang="en-SG"/>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70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E246B-3428-4440-BA14-17D8BB52D5E3}" type="datetimeFigureOut">
              <a:rPr lang="en-SG" smtClean="0"/>
              <a:t>23/5/2018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384743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E246B-3428-4440-BA14-17D8BB52D5E3}" type="datetimeFigureOut">
              <a:rPr lang="en-SG" smtClean="0"/>
              <a:t>23/5/2018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103235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E37F876-819F-4C4B-94D3-3F0B06F45E6C}" type="slidenum">
              <a:rPr lang="en-US" altLang="en-US"/>
              <a:pPr>
                <a:defRPr/>
              </a:pPr>
              <a:t>‹#›</a:t>
            </a:fld>
            <a:endParaRPr lang="en-US" altLang="en-US"/>
          </a:p>
        </p:txBody>
      </p:sp>
    </p:spTree>
    <p:extLst>
      <p:ext uri="{BB962C8B-B14F-4D97-AF65-F5344CB8AC3E}">
        <p14:creationId xmlns:p14="http://schemas.microsoft.com/office/powerpoint/2010/main" val="312593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637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latin typeface="Arial Rounded MT Bold" panose="020F07040305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33363" indent="-233363">
              <a:buClr>
                <a:srgbClr val="002060"/>
              </a:buClr>
              <a:buFont typeface="Arial" panose="020B0604020202020204" pitchFamily="34" charset="0"/>
              <a:buChar char="•"/>
              <a:defRPr>
                <a:solidFill>
                  <a:srgbClr val="002060"/>
                </a:solidFill>
                <a:latin typeface="Arial Rounded MT Bold" panose="020F0704030504030204" pitchFamily="34" charset="0"/>
              </a:defRPr>
            </a:lvl1pPr>
            <a:lvl2pPr marL="457200" indent="-223838">
              <a:buClr>
                <a:srgbClr val="002060"/>
              </a:buClr>
              <a:buFont typeface="Arial" panose="020B0604020202020204" pitchFamily="34" charset="0"/>
              <a:buChar char="•"/>
              <a:defRPr>
                <a:solidFill>
                  <a:srgbClr val="002060"/>
                </a:solidFill>
                <a:latin typeface="Arial Rounded MT Bold" panose="020F0704030504030204" pitchFamily="34" charset="0"/>
              </a:defRPr>
            </a:lvl2pPr>
            <a:lvl3pPr marL="690563" indent="-233363">
              <a:buClr>
                <a:srgbClr val="002060"/>
              </a:buClr>
              <a:buFont typeface="Arial" panose="020B0604020202020204" pitchFamily="34" charset="0"/>
              <a:buChar char="•"/>
              <a:defRPr>
                <a:solidFill>
                  <a:srgbClr val="002060"/>
                </a:solidFill>
                <a:latin typeface="Arial Rounded MT Bold" panose="020F0704030504030204" pitchFamily="34" charset="0"/>
              </a:defRPr>
            </a:lvl3pPr>
            <a:lvl4pPr marL="749808" indent="-182880">
              <a:buClr>
                <a:srgbClr val="002060"/>
              </a:buClr>
              <a:buFont typeface="Arial" panose="020B0604020202020204" pitchFamily="34" charset="0"/>
              <a:buChar char="•"/>
              <a:defRPr>
                <a:solidFill>
                  <a:srgbClr val="002060"/>
                </a:solidFill>
                <a:latin typeface="Arial Rounded MT Bold" panose="020F0704030504030204" pitchFamily="34" charset="0"/>
              </a:defRPr>
            </a:lvl4pPr>
            <a:lvl5pPr marL="932688" indent="-182880">
              <a:buClr>
                <a:srgbClr val="002060"/>
              </a:buClr>
              <a:buFont typeface="Arial" panose="020B0604020202020204" pitchFamily="34" charset="0"/>
              <a:buChar char="•"/>
              <a:defRPr>
                <a:solidFill>
                  <a:srgbClr val="002060"/>
                </a:solidFill>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5"/>
            <a:r>
              <a:rPr lang="en-US" dirty="0"/>
              <a:t>Fourth level</a:t>
            </a:r>
          </a:p>
          <a:p>
            <a:pPr lvl="6"/>
            <a:r>
              <a:rPr lang="en-US" dirty="0"/>
              <a:t>Fifth level</a:t>
            </a:r>
          </a:p>
        </p:txBody>
      </p:sp>
      <p:sp>
        <p:nvSpPr>
          <p:cNvPr id="4" name="Date Placeholder 3"/>
          <p:cNvSpPr>
            <a:spLocks noGrp="1"/>
          </p:cNvSpPr>
          <p:nvPr>
            <p:ph type="dt" sz="half" idx="10"/>
          </p:nvPr>
        </p:nvSpPr>
        <p:spPr/>
        <p:txBody>
          <a:bodyPr/>
          <a:lstStyle/>
          <a:p>
            <a:fld id="{485E246B-3428-4440-BA14-17D8BB52D5E3}" type="datetimeFigureOut">
              <a:rPr lang="en-SG" smtClean="0"/>
              <a:t>23/5/2018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19775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1484784"/>
            <a:ext cx="7543800" cy="2840328"/>
          </a:xfrm>
        </p:spPr>
        <p:txBody>
          <a:bodyPr anchor="b" anchorCtr="0">
            <a:normAutofit/>
          </a:bodyPr>
          <a:lstStyle>
            <a:lvl1pPr>
              <a:lnSpc>
                <a:spcPct val="85000"/>
              </a:lnSpc>
              <a:defRPr sz="6000" b="0">
                <a:solidFill>
                  <a:srgbClr val="FF0000"/>
                </a:solidFill>
                <a:latin typeface="Arial Rounded MT Bold" panose="020F07040305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lang="en-US"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E246B-3428-4440-BA14-17D8BB52D5E3}" type="datetimeFigureOut">
              <a:rPr lang="en-SG" smtClean="0"/>
              <a:t>23/5/2018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873A039-AB04-493F-A29D-43FE479AE219}" type="slidenum">
              <a:rPr lang="en-SG" smtClean="0"/>
              <a:t>‹#›</a:t>
            </a:fld>
            <a:endParaRPr lang="en-SG"/>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2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8381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40766"/>
            <a:ext cx="3703320" cy="4528328"/>
          </a:xfrm>
        </p:spPr>
        <p:txBody>
          <a:bodyPr/>
          <a:lstStyle>
            <a:lvl2pPr marL="384048" indent="-182880">
              <a:buClr>
                <a:srgbClr val="002060"/>
              </a:buClr>
              <a:buFont typeface="Arial" panose="020B0604020202020204" pitchFamily="34" charset="0"/>
              <a:buChar char="•"/>
              <a:defRPr/>
            </a:lvl2pPr>
            <a:lvl3pPr marL="566928" indent="-182880">
              <a:buClr>
                <a:srgbClr val="002060"/>
              </a:buClr>
              <a:buFont typeface="Arial" panose="020B0604020202020204" pitchFamily="34" charset="0"/>
              <a:buChar char="•"/>
              <a:defRPr/>
            </a:lvl3pPr>
            <a:lvl4pPr marL="749808" indent="-182880">
              <a:buClr>
                <a:srgbClr val="002060"/>
              </a:buClr>
              <a:buFont typeface="Arial" panose="020B0604020202020204" pitchFamily="34" charset="0"/>
              <a:buChar char="•"/>
              <a:defRPr/>
            </a:lvl4pPr>
            <a:lvl5pPr marL="932688" indent="-182880">
              <a:buClr>
                <a:srgbClr val="00206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340768"/>
            <a:ext cx="3703320" cy="4528327"/>
          </a:xfrm>
        </p:spPr>
        <p:txBody>
          <a:bodyPr/>
          <a:lstStyle>
            <a:lvl2pPr marL="384048" indent="-182880">
              <a:buClr>
                <a:srgbClr val="002060"/>
              </a:buClr>
              <a:buFont typeface="Arial" panose="020B0604020202020204" pitchFamily="34" charset="0"/>
              <a:buChar char="•"/>
              <a:defRPr/>
            </a:lvl2pPr>
            <a:lvl3pPr marL="566928" indent="-182880">
              <a:buClr>
                <a:srgbClr val="002060"/>
              </a:buClr>
              <a:buFont typeface="Arial" panose="020B0604020202020204" pitchFamily="34" charset="0"/>
              <a:buChar char="•"/>
              <a:defRPr/>
            </a:lvl3pPr>
            <a:lvl4pPr marL="749808" indent="-182880">
              <a:buClr>
                <a:srgbClr val="002060"/>
              </a:buClr>
              <a:buFont typeface="Arial" panose="020B0604020202020204" pitchFamily="34" charset="0"/>
              <a:buChar char="•"/>
              <a:defRPr/>
            </a:lvl4pPr>
            <a:lvl5pPr marL="932688" indent="-182880">
              <a:buClr>
                <a:srgbClr val="00206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85E246B-3428-4440-BA14-17D8BB52D5E3}" type="datetimeFigureOut">
              <a:rPr lang="en-SG" smtClean="0"/>
              <a:t>23/5/2018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19239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lvl2pPr marL="384048" indent="-182880">
              <a:buClr>
                <a:srgbClr val="002060"/>
              </a:buClr>
              <a:buFont typeface="Arial" panose="020B0604020202020204" pitchFamily="34" charset="0"/>
              <a:buChar char="•"/>
              <a:defRPr/>
            </a:lvl2pPr>
            <a:lvl3pPr marL="566928" indent="-182880">
              <a:buClr>
                <a:srgbClr val="002060"/>
              </a:buClr>
              <a:buFont typeface="Arial" panose="020B0604020202020204" pitchFamily="34" charset="0"/>
              <a:buChar char="•"/>
              <a:defRPr/>
            </a:lvl3pPr>
            <a:lvl4pPr marL="749808" indent="-182880">
              <a:buClr>
                <a:srgbClr val="002060"/>
              </a:buClr>
              <a:buFont typeface="Arial" panose="020B0604020202020204" pitchFamily="34" charset="0"/>
              <a:buChar char="•"/>
              <a:defRPr/>
            </a:lvl4pPr>
            <a:lvl5pPr marL="932688" indent="-182880">
              <a:buClr>
                <a:srgbClr val="00206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lvl2pPr marL="384048" indent="-182880">
              <a:buClr>
                <a:srgbClr val="002060"/>
              </a:buClr>
              <a:buFont typeface="Arial" panose="020B0604020202020204" pitchFamily="34" charset="0"/>
              <a:buChar char="•"/>
              <a:defRPr/>
            </a:lvl2pPr>
            <a:lvl3pPr marL="566928" indent="-182880">
              <a:buClr>
                <a:srgbClr val="002060"/>
              </a:buClr>
              <a:buFont typeface="Arial" panose="020B0604020202020204" pitchFamily="34" charset="0"/>
              <a:buChar char="•"/>
              <a:defRPr/>
            </a:lvl3pPr>
            <a:lvl4pPr marL="749808" indent="-182880">
              <a:buClr>
                <a:srgbClr val="002060"/>
              </a:buClr>
              <a:buFont typeface="Arial" panose="020B0604020202020204" pitchFamily="34" charset="0"/>
              <a:buChar char="•"/>
              <a:defRPr/>
            </a:lvl4pPr>
            <a:lvl5pPr marL="932688" indent="-182880">
              <a:buClr>
                <a:srgbClr val="00206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85E246B-3428-4440-BA14-17D8BB52D5E3}" type="datetimeFigureOut">
              <a:rPr lang="en-SG" smtClean="0"/>
              <a:t>23/5/2018</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354278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E246B-3428-4440-BA14-17D8BB52D5E3}" type="datetimeFigureOut">
              <a:rPr lang="en-SG" smtClean="0"/>
              <a:t>23/5/2018</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41254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E246B-3428-4440-BA14-17D8BB52D5E3}" type="datetimeFigureOut">
              <a:rPr lang="en-SG" smtClean="0"/>
              <a:t>23/5/2018</a:t>
            </a:fld>
            <a:endParaRPr lang="en-SG"/>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SG"/>
          </a:p>
        </p:txBody>
      </p:sp>
      <p:sp>
        <p:nvSpPr>
          <p:cNvPr id="9" name="Slide Number Placeholder 8"/>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265322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485E246B-3428-4440-BA14-17D8BB52D5E3}" type="datetimeFigureOut">
              <a:rPr lang="en-SG" smtClean="0"/>
              <a:t>23/5/2018</a:t>
            </a:fld>
            <a:endParaRPr lang="en-SG"/>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SG"/>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73A039-AB04-493F-A29D-43FE479AE219}" type="slidenum">
              <a:rPr lang="en-SG" smtClean="0"/>
              <a:t>‹#›</a:t>
            </a:fld>
            <a:endParaRPr lang="en-SG"/>
          </a:p>
        </p:txBody>
      </p:sp>
    </p:spTree>
    <p:extLst>
      <p:ext uri="{BB962C8B-B14F-4D97-AF65-F5344CB8AC3E}">
        <p14:creationId xmlns:p14="http://schemas.microsoft.com/office/powerpoint/2010/main" val="420200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246B-3428-4440-BA14-17D8BB52D5E3}" type="datetimeFigureOut">
              <a:rPr lang="en-SG" smtClean="0"/>
              <a:t>23/5/2018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6873A039-AB04-493F-A29D-43FE479AE219}" type="slidenum">
              <a:rPr lang="en-SG" smtClean="0"/>
              <a:t>‹#›</a:t>
            </a:fld>
            <a:endParaRPr lang="en-SG"/>
          </a:p>
        </p:txBody>
      </p:sp>
    </p:spTree>
    <p:extLst>
      <p:ext uri="{BB962C8B-B14F-4D97-AF65-F5344CB8AC3E}">
        <p14:creationId xmlns:p14="http://schemas.microsoft.com/office/powerpoint/2010/main" val="60224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6400800"/>
            <a:ext cx="9144000" cy="457200"/>
            <a:chOff x="539553" y="6400800"/>
            <a:chExt cx="7056783" cy="457200"/>
          </a:xfrm>
        </p:grpSpPr>
        <p:sp>
          <p:nvSpPr>
            <p:cNvPr id="7" name="Rectangle 6"/>
            <p:cNvSpPr/>
            <p:nvPr/>
          </p:nvSpPr>
          <p:spPr>
            <a:xfrm>
              <a:off x="539553" y="6400800"/>
              <a:ext cx="7056783"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39553" y="6406323"/>
              <a:ext cx="7056783" cy="6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Placeholder 1"/>
          <p:cNvSpPr>
            <a:spLocks noGrp="1"/>
          </p:cNvSpPr>
          <p:nvPr>
            <p:ph type="title"/>
          </p:nvPr>
        </p:nvSpPr>
        <p:spPr>
          <a:xfrm>
            <a:off x="395536" y="286605"/>
            <a:ext cx="8208912" cy="8381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95537" y="1340768"/>
            <a:ext cx="8208913" cy="452832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fld id="{485E246B-3428-4440-BA14-17D8BB52D5E3}" type="datetimeFigureOut">
              <a:rPr lang="en-SG" smtClean="0"/>
              <a:t>23/5/2018</a:t>
            </a:fld>
            <a:endParaRPr lang="en-SG"/>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SG"/>
          </a:p>
        </p:txBody>
      </p:sp>
      <p:sp>
        <p:nvSpPr>
          <p:cNvPr id="6" name="Slide Number Placeholder 5"/>
          <p:cNvSpPr>
            <a:spLocks noGrp="1"/>
          </p:cNvSpPr>
          <p:nvPr>
            <p:ph type="sldNum" sz="quarter" idx="4"/>
          </p:nvPr>
        </p:nvSpPr>
        <p:spPr>
          <a:xfrm>
            <a:off x="694826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6873A039-AB04-493F-A29D-43FE479AE219}" type="slidenum">
              <a:rPr lang="en-SG" smtClean="0"/>
              <a:t>‹#›</a:t>
            </a:fld>
            <a:endParaRPr lang="en-SG"/>
          </a:p>
        </p:txBody>
      </p:sp>
    </p:spTree>
    <p:extLst>
      <p:ext uri="{BB962C8B-B14F-4D97-AF65-F5344CB8AC3E}">
        <p14:creationId xmlns:p14="http://schemas.microsoft.com/office/powerpoint/2010/main" val="22260285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rgbClr val="002060"/>
          </a:solidFill>
          <a:latin typeface="Arial Rounded MT Bold" panose="020F070403050403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rgbClr val="002060"/>
          </a:solidFill>
          <a:latin typeface="Arial Rounded MT Bold" panose="020F070403050403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002060"/>
          </a:solidFill>
          <a:latin typeface="Arial Rounded MT Bold" panose="020F070403050403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002060"/>
          </a:solidFill>
          <a:latin typeface="Arial Rounded MT Bold" panose="020F070403050403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002060"/>
          </a:solidFill>
          <a:latin typeface="Arial Rounded MT Bold" panose="020F0704030504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customXml" Target="../ink/ink2.xml"/><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gif"/><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2.jpeg"/><Relationship Id="rId5" Type="http://schemas.openxmlformats.org/officeDocument/2006/relationships/diagramQuickStyle" Target="../diagrams/quickStyle1.xml"/><Relationship Id="rId10" Type="http://schemas.openxmlformats.org/officeDocument/2006/relationships/image" Target="../media/image91.jpeg"/><Relationship Id="rId4" Type="http://schemas.openxmlformats.org/officeDocument/2006/relationships/diagramLayout" Target="../diagrams/layout1.xml"/><Relationship Id="rId9" Type="http://schemas.openxmlformats.org/officeDocument/2006/relationships/image" Target="../media/image9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mailto:danielth.tan@outlook.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1"/>
            <a:ext cx="9144000" cy="6313715"/>
          </a:xfrm>
          <a:prstGeom prst="rect">
            <a:avLst/>
          </a:prstGeom>
        </p:spPr>
      </p:pic>
      <p:sp>
        <p:nvSpPr>
          <p:cNvPr id="2" name="Title 1"/>
          <p:cNvSpPr>
            <a:spLocks noGrp="1"/>
          </p:cNvSpPr>
          <p:nvPr>
            <p:ph type="ctrTitle"/>
          </p:nvPr>
        </p:nvSpPr>
        <p:spPr>
          <a:xfrm>
            <a:off x="661481" y="350843"/>
            <a:ext cx="8310693" cy="1621007"/>
          </a:xfrm>
        </p:spPr>
        <p:txBody>
          <a:bodyPr>
            <a:noAutofit/>
          </a:bodyPr>
          <a:lstStyle/>
          <a:p>
            <a:pPr algn="r">
              <a:lnSpc>
                <a:spcPct val="100000"/>
              </a:lnSpc>
            </a:pPr>
            <a:r>
              <a:rPr lang="en-US" sz="8000" b="1" dirty="0" smtClean="0"/>
              <a:t>Education </a:t>
            </a:r>
            <a:r>
              <a:rPr lang="en-US" sz="8000" b="1" dirty="0"/>
              <a:t>2020</a:t>
            </a:r>
            <a:endParaRPr lang="en-SG" sz="8000" b="1" dirty="0">
              <a:solidFill>
                <a:srgbClr val="F68CDA"/>
              </a:solidFill>
            </a:endParaRPr>
          </a:p>
        </p:txBody>
      </p:sp>
      <p:sp>
        <p:nvSpPr>
          <p:cNvPr id="3" name="Subtitle 2"/>
          <p:cNvSpPr>
            <a:spLocks noGrp="1"/>
          </p:cNvSpPr>
          <p:nvPr>
            <p:ph type="subTitle" idx="1"/>
          </p:nvPr>
        </p:nvSpPr>
        <p:spPr>
          <a:xfrm>
            <a:off x="3951514" y="4901791"/>
            <a:ext cx="4822835" cy="730823"/>
          </a:xfrm>
        </p:spPr>
        <p:txBody>
          <a:bodyPr>
            <a:noAutofit/>
          </a:bodyPr>
          <a:lstStyle/>
          <a:p>
            <a:pPr algn="r">
              <a:spcBef>
                <a:spcPts val="0"/>
              </a:spcBef>
            </a:pPr>
            <a:r>
              <a:rPr lang="en-US" b="1" dirty="0">
                <a:solidFill>
                  <a:srgbClr val="000099"/>
                </a:solidFill>
              </a:rPr>
              <a:t>Dr Daniel </a:t>
            </a:r>
            <a:r>
              <a:rPr lang="en-US" b="1" dirty="0" smtClean="0">
                <a:solidFill>
                  <a:srgbClr val="000099"/>
                </a:solidFill>
              </a:rPr>
              <a:t>Tan</a:t>
            </a:r>
          </a:p>
          <a:p>
            <a:pPr algn="r">
              <a:spcBef>
                <a:spcPts val="0"/>
              </a:spcBef>
            </a:pPr>
            <a:r>
              <a:rPr lang="en-US" b="1" dirty="0" smtClean="0">
                <a:solidFill>
                  <a:srgbClr val="000099"/>
                </a:solidFill>
              </a:rPr>
              <a:t>Chair, eLFA Board</a:t>
            </a:r>
            <a:endParaRPr lang="en-US" b="1" dirty="0">
              <a:solidFill>
                <a:srgbClr val="000099"/>
              </a:solidFill>
            </a:endParaRPr>
          </a:p>
          <a:p>
            <a:pPr algn="r">
              <a:spcBef>
                <a:spcPts val="0"/>
              </a:spcBef>
            </a:pPr>
            <a:r>
              <a:rPr lang="en-US" b="1" dirty="0" smtClean="0">
                <a:solidFill>
                  <a:srgbClr val="000099"/>
                </a:solidFill>
              </a:rPr>
              <a:t>e</a:t>
            </a:r>
            <a:r>
              <a:rPr lang="en-US" b="1" dirty="0">
                <a:solidFill>
                  <a:srgbClr val="000099"/>
                </a:solidFill>
              </a:rPr>
              <a:t>: </a:t>
            </a:r>
            <a:r>
              <a:rPr lang="en-US" b="1" dirty="0" smtClean="0">
                <a:solidFill>
                  <a:srgbClr val="000099"/>
                </a:solidFill>
              </a:rPr>
              <a:t>ethtan@outlook.com</a:t>
            </a:r>
            <a:endParaRPr lang="en-US" b="1" dirty="0">
              <a:solidFill>
                <a:srgbClr val="003399"/>
              </a:solidFill>
            </a:endParaRPr>
          </a:p>
        </p:txBody>
      </p:sp>
      <p:sp>
        <p:nvSpPr>
          <p:cNvPr id="4" name="TextBox 3"/>
          <p:cNvSpPr txBox="1"/>
          <p:nvPr/>
        </p:nvSpPr>
        <p:spPr>
          <a:xfrm>
            <a:off x="5442858" y="6488668"/>
            <a:ext cx="3583452" cy="276999"/>
          </a:xfrm>
          <a:prstGeom prst="rect">
            <a:avLst/>
          </a:prstGeom>
          <a:noFill/>
        </p:spPr>
        <p:txBody>
          <a:bodyPr wrap="square" rtlCol="0">
            <a:spAutoFit/>
          </a:bodyPr>
          <a:lstStyle/>
          <a:p>
            <a:pPr algn="r"/>
            <a:r>
              <a:rPr lang="en-US" sz="1200" i="1" dirty="0" smtClean="0">
                <a:solidFill>
                  <a:schemeClr val="bg1"/>
                </a:solidFill>
                <a:latin typeface="Arial" panose="020B0604020202020204" pitchFamily="34" charset="0"/>
                <a:cs typeface="Arial" panose="020B0604020202020204" pitchFamily="34" charset="0"/>
              </a:rPr>
              <a:t>eLFA2018 Taipei - May 2018</a:t>
            </a:r>
            <a:endParaRPr lang="en-US" sz="1200" i="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D43586-9EAF-4AFF-804D-F360C8CE992D}"/>
              </a:ext>
            </a:extLst>
          </p:cNvPr>
          <p:cNvSpPr/>
          <p:nvPr/>
        </p:nvSpPr>
        <p:spPr>
          <a:xfrm>
            <a:off x="244697" y="1720773"/>
            <a:ext cx="8654606" cy="677108"/>
          </a:xfrm>
          <a:prstGeom prst="rect">
            <a:avLst/>
          </a:prstGeom>
        </p:spPr>
        <p:txBody>
          <a:bodyPr wrap="square">
            <a:spAutoFit/>
          </a:bodyPr>
          <a:lstStyle/>
          <a:p>
            <a:pPr algn="r"/>
            <a:r>
              <a:rPr lang="en-MY" sz="3800" dirty="0">
                <a:solidFill>
                  <a:srgbClr val="FF0000"/>
                </a:solidFill>
                <a:latin typeface="Arial Rounded MT Bold" panose="020F0704030504030204" pitchFamily="34" charset="0"/>
              </a:rPr>
              <a:t>Response to Future Challenges</a:t>
            </a:r>
          </a:p>
        </p:txBody>
      </p:sp>
    </p:spTree>
    <p:extLst>
      <p:ext uri="{BB962C8B-B14F-4D97-AF65-F5344CB8AC3E}">
        <p14:creationId xmlns:p14="http://schemas.microsoft.com/office/powerpoint/2010/main" val="34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750" accel="50000" decel="50000" autoRev="1" fill="hold">
                                          <p:stCondLst>
                                            <p:cond delay="0"/>
                                          </p:stCondLst>
                                        </p:cTn>
                                        <p:tgtEl>
                                          <p:spTgt spid="2"/>
                                        </p:tgtEl>
                                        <p:attrNameLst>
                                          <p:attrName>ppt_x</p:attrName>
                                          <p:attrName>ppt_y</p:attrName>
                                        </p:attrNameLst>
                                      </p:cBhvr>
                                    </p:animMotion>
                                    <p:animRot by="1500000">
                                      <p:cBhvr>
                                        <p:cTn id="7" dur="375" fill="hold">
                                          <p:stCondLst>
                                            <p:cond delay="0"/>
                                          </p:stCondLst>
                                        </p:cTn>
                                        <p:tgtEl>
                                          <p:spTgt spid="2"/>
                                        </p:tgtEl>
                                        <p:attrNameLst>
                                          <p:attrName>r</p:attrName>
                                        </p:attrNameLst>
                                      </p:cBhvr>
                                    </p:animRot>
                                    <p:animRot by="-1500000">
                                      <p:cBhvr>
                                        <p:cTn id="8" dur="375" fill="hold">
                                          <p:stCondLst>
                                            <p:cond delay="375"/>
                                          </p:stCondLst>
                                        </p:cTn>
                                        <p:tgtEl>
                                          <p:spTgt spid="2"/>
                                        </p:tgtEl>
                                        <p:attrNameLst>
                                          <p:attrName>r</p:attrName>
                                        </p:attrNameLst>
                                      </p:cBhvr>
                                    </p:animRot>
                                    <p:animRot by="-1500000">
                                      <p:cBhvr>
                                        <p:cTn id="9" dur="375" fill="hold">
                                          <p:stCondLst>
                                            <p:cond delay="750"/>
                                          </p:stCondLst>
                                        </p:cTn>
                                        <p:tgtEl>
                                          <p:spTgt spid="2"/>
                                        </p:tgtEl>
                                        <p:attrNameLst>
                                          <p:attrName>r</p:attrName>
                                        </p:attrNameLst>
                                      </p:cBhvr>
                                    </p:animRot>
                                    <p:animRot by="1500000">
                                      <p:cBhvr>
                                        <p:cTn id="10" dur="375" fill="hold">
                                          <p:stCondLst>
                                            <p:cond delay="1125"/>
                                          </p:stCondLst>
                                        </p:cTn>
                                        <p:tgtEl>
                                          <p:spTgt spid="2"/>
                                        </p:tgtEl>
                                        <p:attrNameLst>
                                          <p:attrName>r</p:attrName>
                                        </p:attrNameLst>
                                      </p:cBhvr>
                                    </p:animRot>
                                  </p:childTnLst>
                                </p:cTn>
                              </p:par>
                            </p:childTnLst>
                          </p:cTn>
                        </p:par>
                        <p:par>
                          <p:cTn id="11" fill="hold">
                            <p:stCondLst>
                              <p:cond delay="33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0"/>
                                        <p:tgtEl>
                                          <p:spTgt spid="5"/>
                                        </p:tgtEl>
                                      </p:cBhvr>
                                    </p:animEffect>
                                  </p:childTnLst>
                                </p:cTn>
                              </p:par>
                            </p:childTnLst>
                          </p:cTn>
                        </p:par>
                        <p:par>
                          <p:cTn id="15" fill="hold">
                            <p:stCondLst>
                              <p:cond delay="58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59" y="286605"/>
            <a:ext cx="8208912" cy="529824"/>
          </a:xfrm>
        </p:spPr>
        <p:txBody>
          <a:bodyPr>
            <a:normAutofit/>
          </a:bodyPr>
          <a:lstStyle/>
          <a:p>
            <a:r>
              <a:rPr lang="en-MY" sz="3200" b="1" dirty="0"/>
              <a:t>Technology Destroys Jobs, but Not </a:t>
            </a:r>
            <a:r>
              <a:rPr lang="en-MY" sz="3200" b="1" dirty="0" smtClean="0"/>
              <a:t>Work</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859" y="816429"/>
            <a:ext cx="8860398" cy="5472997"/>
          </a:xfrm>
        </p:spPr>
      </p:pic>
    </p:spTree>
    <p:extLst>
      <p:ext uri="{BB962C8B-B14F-4D97-AF65-F5344CB8AC3E}">
        <p14:creationId xmlns:p14="http://schemas.microsoft.com/office/powerpoint/2010/main" val="1804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44" y="175530"/>
            <a:ext cx="8196014" cy="1183882"/>
          </a:xfrm>
        </p:spPr>
        <p:txBody>
          <a:bodyPr anchor="t">
            <a:noAutofit/>
          </a:bodyPr>
          <a:lstStyle/>
          <a:p>
            <a:r>
              <a:rPr lang="en-US" dirty="0" smtClean="0"/>
              <a:t>Structural Unemployment</a:t>
            </a:r>
            <a:br>
              <a:rPr lang="en-US" dirty="0" smtClean="0"/>
            </a:br>
            <a:r>
              <a:rPr lang="en-US" sz="2800" dirty="0">
                <a:sym typeface="Wingdings" panose="05000000000000000000" pitchFamily="2" charset="2"/>
              </a:rPr>
              <a:t>  </a:t>
            </a:r>
            <a:r>
              <a:rPr lang="en-US" sz="2800" dirty="0" smtClean="0"/>
              <a:t>Old </a:t>
            </a:r>
            <a:r>
              <a:rPr lang="en-US" sz="2800" dirty="0"/>
              <a:t>J</a:t>
            </a:r>
            <a:r>
              <a:rPr lang="en-US" sz="2800" dirty="0" smtClean="0"/>
              <a:t>obs displaced by New Roles</a:t>
            </a:r>
            <a:br>
              <a:rPr lang="en-US" sz="2800" dirty="0" smtClean="0"/>
            </a:br>
            <a:r>
              <a:rPr lang="en-US" sz="2800" dirty="0">
                <a:sym typeface="Wingdings" panose="05000000000000000000" pitchFamily="2" charset="2"/>
              </a:rPr>
              <a:t>  </a:t>
            </a:r>
            <a:r>
              <a:rPr lang="en-US" sz="2800" dirty="0" smtClean="0"/>
              <a:t>New jobs yet to be invented</a:t>
            </a:r>
            <a:endParaRPr lang="en-SG" sz="2800" dirty="0"/>
          </a:p>
        </p:txBody>
      </p:sp>
      <p:pic>
        <p:nvPicPr>
          <p:cNvPr id="2050" name="Picture 2" descr="http://blogs.edweek.org/edweek/edtechresearcher/Screen%20Shot%202013-07-22%20at%2010.39.19%20AM.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2732" y="1717305"/>
            <a:ext cx="8219239" cy="46535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4124" y="6411601"/>
            <a:ext cx="6688736" cy="523220"/>
          </a:xfrm>
          <a:prstGeom prst="rect">
            <a:avLst/>
          </a:prstGeom>
        </p:spPr>
        <p:txBody>
          <a:bodyPr wrap="square">
            <a:spAutoFit/>
          </a:bodyPr>
          <a:lstStyle/>
          <a:p>
            <a:r>
              <a:rPr lang="en-US" sz="1400" b="1" dirty="0">
                <a:solidFill>
                  <a:schemeClr val="bg1"/>
                </a:solidFill>
                <a:latin typeface="Arial Rounded MT Bold" panose="020F0704030504030204" pitchFamily="34" charset="0"/>
              </a:rPr>
              <a:t>Source: Dancing with Robots: Human Skills for Computerized Work</a:t>
            </a:r>
          </a:p>
          <a:p>
            <a:r>
              <a:rPr lang="en-US" sz="1400" dirty="0">
                <a:solidFill>
                  <a:schemeClr val="bg1"/>
                </a:solidFill>
                <a:latin typeface="Arial Rounded MT Bold" panose="020F0704030504030204" pitchFamily="34" charset="0"/>
              </a:rPr>
              <a:t>http://content.thirdway.org/publications/714/Dancing-With-Robots.pdf</a:t>
            </a:r>
          </a:p>
        </p:txBody>
      </p:sp>
    </p:spTree>
    <p:extLst>
      <p:ext uri="{BB962C8B-B14F-4D97-AF65-F5344CB8AC3E}">
        <p14:creationId xmlns:p14="http://schemas.microsoft.com/office/powerpoint/2010/main" val="2158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4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6337300"/>
          </a:xfrm>
          <a:solidFill>
            <a:srgbClr val="FF0000"/>
          </a:solidFill>
        </p:spPr>
        <p:txBody>
          <a:bodyPr>
            <a:normAutofit/>
          </a:bodyPr>
          <a:lstStyle/>
          <a:p>
            <a:r>
              <a:rPr lang="en-US" sz="5400" dirty="0" smtClean="0">
                <a:solidFill>
                  <a:schemeClr val="bg1"/>
                </a:solidFill>
              </a:rPr>
              <a:t>Challenge #2</a:t>
            </a:r>
            <a:br>
              <a:rPr lang="en-US" sz="5400" dirty="0" smtClean="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endParaRPr lang="en-US" dirty="0" smtClean="0">
              <a:solidFill>
                <a:schemeClr val="bg1"/>
              </a:solidFill>
            </a:endParaRPr>
          </a:p>
        </p:txBody>
      </p:sp>
      <p:pic>
        <p:nvPicPr>
          <p:cNvPr id="5122" name="Picture 2" descr="Image result for automation"/>
          <p:cNvPicPr>
            <a:picLocks noChangeAspect="1" noChangeArrowheads="1"/>
          </p:cNvPicPr>
          <p:nvPr/>
        </p:nvPicPr>
        <p:blipFill>
          <a:blip r:embed="rId2">
            <a:clrChange>
              <a:clrFrom>
                <a:srgbClr val="83B3BF"/>
              </a:clrFrom>
              <a:clrTo>
                <a:srgbClr val="83B3BF">
                  <a:alpha val="0"/>
                </a:srgbClr>
              </a:clrTo>
            </a:clrChange>
            <a:extLst>
              <a:ext uri="{28A0092B-C50C-407E-A947-70E740481C1C}">
                <a14:useLocalDpi xmlns:a14="http://schemas.microsoft.com/office/drawing/2010/main" val="0"/>
              </a:ext>
            </a:extLst>
          </a:blip>
          <a:srcRect/>
          <a:stretch>
            <a:fillRect/>
          </a:stretch>
        </p:blipFill>
        <p:spPr bwMode="auto">
          <a:xfrm>
            <a:off x="-854993" y="1231900"/>
            <a:ext cx="9998993" cy="56261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4144503" y="5118100"/>
            <a:ext cx="5194974" cy="1574800"/>
          </a:xfrm>
          <a:prstGeom prst="rect">
            <a:avLst/>
          </a:prstGeom>
          <a:solidFill>
            <a:srgbClr val="D9D9D9">
              <a:alpha val="40000"/>
            </a:srgbClr>
          </a:solidFill>
        </p:spPr>
        <p:txBody>
          <a:bodyPr vert="horz" lIns="91440" tIns="45720" rIns="91440" bIns="45720" rtlCol="0" anchor="b">
            <a:no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r>
              <a:rPr lang="en-US" dirty="0" smtClean="0">
                <a:solidFill>
                  <a:schemeClr val="bg1"/>
                </a:solidFill>
                <a:effectLst>
                  <a:outerShdw blurRad="38100" dist="38100" dir="2700000" algn="tl">
                    <a:srgbClr val="000000">
                      <a:alpha val="43137"/>
                    </a:srgbClr>
                  </a:outerShdw>
                </a:effectLst>
              </a:rPr>
              <a:t>Empowered</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Learners </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05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0"/>
                                        <p:tgtEl>
                                          <p:spTgt spid="512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6857999"/>
          </a:xfrm>
          <a:solidFill>
            <a:srgbClr val="FF0000"/>
          </a:solidFill>
        </p:spPr>
        <p:txBody>
          <a:bodyPr>
            <a:normAutofit/>
          </a:bodyPr>
          <a:lstStyle/>
          <a:p>
            <a:pPr algn="ctr"/>
            <a:r>
              <a:rPr lang="en-US" sz="5400" dirty="0">
                <a:solidFill>
                  <a:schemeClr val="bg1"/>
                </a:solidFill>
                <a:latin typeface="Arial Rounded MT Bold" pitchFamily="34" charset="0"/>
              </a:rPr>
              <a:t/>
            </a:r>
            <a:br>
              <a:rPr lang="en-US" sz="5400" dirty="0">
                <a:solidFill>
                  <a:schemeClr val="bg1"/>
                </a:solidFill>
                <a:latin typeface="Arial Rounded MT Bold" pitchFamily="34" charset="0"/>
              </a:rPr>
            </a:br>
            <a:r>
              <a:rPr lang="en-US" sz="5400" dirty="0">
                <a:solidFill>
                  <a:schemeClr val="bg1"/>
                </a:solidFill>
                <a:latin typeface="Arial Rounded MT Bold" pitchFamily="34" charset="0"/>
              </a:rPr>
              <a:t>Current  &amp;</a:t>
            </a:r>
            <a:br>
              <a:rPr lang="en-US" sz="5400" dirty="0">
                <a:solidFill>
                  <a:schemeClr val="bg1"/>
                </a:solidFill>
                <a:latin typeface="Arial Rounded MT Bold" pitchFamily="34" charset="0"/>
              </a:rPr>
            </a:br>
            <a:r>
              <a:rPr lang="en-US" sz="5400" dirty="0">
                <a:solidFill>
                  <a:schemeClr val="bg1"/>
                </a:solidFill>
                <a:latin typeface="Arial Rounded MT Bold" pitchFamily="34" charset="0"/>
              </a:rPr>
              <a:t/>
            </a:r>
            <a:br>
              <a:rPr lang="en-US" sz="5400" dirty="0">
                <a:solidFill>
                  <a:schemeClr val="bg1"/>
                </a:solidFill>
                <a:latin typeface="Arial Rounded MT Bold" pitchFamily="34" charset="0"/>
              </a:rPr>
            </a:br>
            <a:r>
              <a:rPr lang="en-US" sz="11500" dirty="0">
                <a:solidFill>
                  <a:schemeClr val="bg1"/>
                </a:solidFill>
                <a:latin typeface="Arial Rounded MT Bold" pitchFamily="34" charset="0"/>
              </a:rPr>
              <a:t>Near</a:t>
            </a:r>
            <a:br>
              <a:rPr lang="en-US" sz="11500" dirty="0">
                <a:solidFill>
                  <a:schemeClr val="bg1"/>
                </a:solidFill>
                <a:latin typeface="Arial Rounded MT Bold" pitchFamily="34" charset="0"/>
              </a:rPr>
            </a:br>
            <a:r>
              <a:rPr lang="en-US" sz="11500" dirty="0">
                <a:solidFill>
                  <a:schemeClr val="bg1"/>
                </a:solidFill>
                <a:latin typeface="Arial Rounded MT Bold" pitchFamily="34" charset="0"/>
              </a:rPr>
              <a:t>Future</a:t>
            </a:r>
            <a:endParaRPr lang="en-SG" sz="11500" dirty="0">
              <a:solidFill>
                <a:schemeClr val="bg1"/>
              </a:solidFill>
            </a:endParaRPr>
          </a:p>
        </p:txBody>
      </p:sp>
      <p:sp>
        <p:nvSpPr>
          <p:cNvPr id="2" name="Rectangle 1">
            <a:extLst>
              <a:ext uri="{FF2B5EF4-FFF2-40B4-BE49-F238E27FC236}">
                <a16:creationId xmlns:a16="http://schemas.microsoft.com/office/drawing/2014/main" id="{8BA21169-D742-4D26-A44A-21F35BF04D23}"/>
              </a:ext>
            </a:extLst>
          </p:cNvPr>
          <p:cNvSpPr/>
          <p:nvPr/>
        </p:nvSpPr>
        <p:spPr>
          <a:xfrm>
            <a:off x="0" y="-4803"/>
            <a:ext cx="9144000" cy="2123658"/>
          </a:xfrm>
          <a:prstGeom prst="rect">
            <a:avLst/>
          </a:prstGeom>
          <a:ln>
            <a:solidFill>
              <a:schemeClr val="bg1"/>
            </a:solidFill>
          </a:ln>
        </p:spPr>
        <p:txBody>
          <a:bodyPr wrap="square">
            <a:spAutoFit/>
          </a:bodyPr>
          <a:lstStyle/>
          <a:p>
            <a:r>
              <a:rPr lang="en-US" sz="6600" dirty="0">
                <a:solidFill>
                  <a:schemeClr val="bg1"/>
                </a:solidFill>
                <a:latin typeface="Arial Rounded MT Bold" pitchFamily="34" charset="0"/>
              </a:rPr>
              <a:t>Learning</a:t>
            </a:r>
          </a:p>
          <a:p>
            <a:pPr algn="r"/>
            <a:r>
              <a:rPr lang="en-US" sz="6600" dirty="0">
                <a:solidFill>
                  <a:schemeClr val="bg1"/>
                </a:solidFill>
                <a:latin typeface="Arial Rounded MT Bold" pitchFamily="34" charset="0"/>
              </a:rPr>
              <a:t>Environments:</a:t>
            </a:r>
            <a:endParaRPr lang="en-MY" sz="6600" dirty="0"/>
          </a:p>
        </p:txBody>
      </p:sp>
    </p:spTree>
    <p:extLst>
      <p:ext uri="{BB962C8B-B14F-4D97-AF65-F5344CB8AC3E}">
        <p14:creationId xmlns:p14="http://schemas.microsoft.com/office/powerpoint/2010/main" val="39388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21184" y="2387270"/>
            <a:ext cx="4366840" cy="3821562"/>
          </a:xfrm>
          <a:prstGeom prst="ellipse">
            <a:avLst/>
          </a:prstGeom>
          <a:solidFill>
            <a:srgbClr val="00206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latin typeface="Arial Rounded MT Bold" pitchFamily="34" charset="0"/>
              </a:rPr>
              <a:t>Teacher</a:t>
            </a:r>
          </a:p>
          <a:p>
            <a:pPr algn="ctr"/>
            <a:r>
              <a:rPr lang="en-SG" sz="2000" dirty="0">
                <a:solidFill>
                  <a:srgbClr val="FFFF00"/>
                </a:solidFill>
                <a:latin typeface="Arial Rounded MT Bold" pitchFamily="34" charset="0"/>
              </a:rPr>
              <a:t>Didactic</a:t>
            </a:r>
          </a:p>
          <a:p>
            <a:pPr algn="ctr"/>
            <a:r>
              <a:rPr lang="en-SG" sz="2000" dirty="0">
                <a:solidFill>
                  <a:srgbClr val="FFFF00"/>
                </a:solidFill>
                <a:latin typeface="Arial Rounded MT Bold" pitchFamily="34" charset="0"/>
              </a:rPr>
              <a:t>Communicator</a:t>
            </a:r>
          </a:p>
          <a:p>
            <a:pPr algn="ctr"/>
            <a:r>
              <a:rPr lang="en-SG" sz="2000" dirty="0">
                <a:solidFill>
                  <a:srgbClr val="FFFF00"/>
                </a:solidFill>
                <a:latin typeface="Arial Rounded MT Bold" pitchFamily="34" charset="0"/>
              </a:rPr>
              <a:t>Knowledge transfer</a:t>
            </a:r>
            <a:endParaRPr lang="en-SG" sz="3200" dirty="0">
              <a:solidFill>
                <a:srgbClr val="FFFF00"/>
              </a:solidFill>
              <a:latin typeface="Arial Rounded MT Bold" pitchFamily="34" charset="0"/>
            </a:endParaRPr>
          </a:p>
        </p:txBody>
      </p:sp>
      <p:sp>
        <p:nvSpPr>
          <p:cNvPr id="7" name="Oval 6"/>
          <p:cNvSpPr/>
          <p:nvPr/>
        </p:nvSpPr>
        <p:spPr>
          <a:xfrm>
            <a:off x="827584" y="187544"/>
            <a:ext cx="3744416" cy="3344890"/>
          </a:xfrm>
          <a:prstGeom prst="ellipse">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latin typeface="Arial Rounded MT Bold" pitchFamily="34" charset="0"/>
              </a:rPr>
              <a:t>Content</a:t>
            </a:r>
          </a:p>
          <a:p>
            <a:pPr algn="ctr"/>
            <a:r>
              <a:rPr lang="en-SG" sz="2000" dirty="0">
                <a:solidFill>
                  <a:srgbClr val="FFFF00"/>
                </a:solidFill>
                <a:latin typeface="Arial Rounded MT Bold" pitchFamily="34" charset="0"/>
              </a:rPr>
              <a:t>Textbook</a:t>
            </a:r>
          </a:p>
          <a:p>
            <a:pPr algn="ctr"/>
            <a:r>
              <a:rPr lang="en-SG" sz="2000" dirty="0">
                <a:solidFill>
                  <a:srgbClr val="FFFF00"/>
                </a:solidFill>
                <a:latin typeface="Arial Rounded MT Bold" pitchFamily="34" charset="0"/>
              </a:rPr>
              <a:t>Courseware</a:t>
            </a:r>
            <a:endParaRPr lang="en-SG" sz="3200" dirty="0">
              <a:solidFill>
                <a:srgbClr val="FFFF00"/>
              </a:solidFill>
              <a:latin typeface="Arial Rounded MT Bold" pitchFamily="34" charset="0"/>
            </a:endParaRPr>
          </a:p>
        </p:txBody>
      </p:sp>
      <p:sp>
        <p:nvSpPr>
          <p:cNvPr id="4" name="Oval 3"/>
          <p:cNvSpPr/>
          <p:nvPr/>
        </p:nvSpPr>
        <p:spPr>
          <a:xfrm>
            <a:off x="3059832" y="1627704"/>
            <a:ext cx="2664296" cy="2520280"/>
          </a:xfrm>
          <a:prstGeom prst="ellips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latin typeface="Arial Rounded MT Bold" pitchFamily="34" charset="0"/>
              </a:rPr>
              <a:t>Learner</a:t>
            </a:r>
          </a:p>
          <a:p>
            <a:pPr algn="ctr"/>
            <a:r>
              <a:rPr lang="en-SG" sz="2000" dirty="0">
                <a:solidFill>
                  <a:srgbClr val="FFFF00"/>
                </a:solidFill>
                <a:latin typeface="Arial Rounded MT Bold" pitchFamily="34" charset="0"/>
              </a:rPr>
              <a:t>Receptor</a:t>
            </a:r>
            <a:endParaRPr lang="en-SG" sz="2800" dirty="0">
              <a:solidFill>
                <a:srgbClr val="FFFF00"/>
              </a:solidFill>
              <a:latin typeface="Arial Rounded MT Bold" pitchFamily="34" charset="0"/>
            </a:endParaRPr>
          </a:p>
        </p:txBody>
      </p:sp>
      <p:sp>
        <p:nvSpPr>
          <p:cNvPr id="2" name="Title 1"/>
          <p:cNvSpPr>
            <a:spLocks noGrp="1"/>
          </p:cNvSpPr>
          <p:nvPr>
            <p:ph type="title"/>
          </p:nvPr>
        </p:nvSpPr>
        <p:spPr>
          <a:xfrm>
            <a:off x="5563615" y="187544"/>
            <a:ext cx="3580383" cy="1457517"/>
          </a:xfrm>
        </p:spPr>
        <p:txBody>
          <a:bodyPr>
            <a:normAutofit/>
          </a:bodyPr>
          <a:lstStyle/>
          <a:p>
            <a:r>
              <a:rPr lang="en-SG" dirty="0"/>
              <a:t>Current Mode</a:t>
            </a:r>
            <a:br>
              <a:rPr lang="en-SG" dirty="0"/>
            </a:br>
            <a:r>
              <a:rPr lang="en-SG" sz="2000" dirty="0">
                <a:solidFill>
                  <a:srgbClr val="002060"/>
                </a:solidFill>
              </a:rPr>
              <a:t>C</a:t>
            </a:r>
            <a:r>
              <a:rPr lang="en-SG" sz="2000" b="0" dirty="0">
                <a:solidFill>
                  <a:srgbClr val="002060"/>
                </a:solidFill>
              </a:rPr>
              <a:t>ontent-based</a:t>
            </a:r>
            <a:br>
              <a:rPr lang="en-SG" sz="2000" b="0" dirty="0">
                <a:solidFill>
                  <a:srgbClr val="002060"/>
                </a:solidFill>
              </a:rPr>
            </a:br>
            <a:r>
              <a:rPr lang="en-SG" sz="2000" dirty="0">
                <a:solidFill>
                  <a:srgbClr val="002060"/>
                </a:solidFill>
              </a:rPr>
              <a:t>Teacher-centric</a:t>
            </a:r>
            <a:endParaRPr lang="en-SG" sz="3600" dirty="0"/>
          </a:p>
        </p:txBody>
      </p:sp>
      <p:sp>
        <p:nvSpPr>
          <p:cNvPr id="8" name="Title 1"/>
          <p:cNvSpPr txBox="1">
            <a:spLocks/>
          </p:cNvSpPr>
          <p:nvPr/>
        </p:nvSpPr>
        <p:spPr>
          <a:xfrm>
            <a:off x="6119975" y="2230859"/>
            <a:ext cx="3024025" cy="11451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a:lstStyle>
          <a:p>
            <a:r>
              <a:rPr lang="en-SG" sz="2000" dirty="0">
                <a:solidFill>
                  <a:srgbClr val="002060"/>
                </a:solidFill>
              </a:rPr>
              <a:t>Education 1.0 Learners</a:t>
            </a:r>
          </a:p>
          <a:p>
            <a:pPr marL="342900" indent="-342900">
              <a:buFont typeface="Arial" panose="020B0604020202020204" pitchFamily="34" charset="0"/>
              <a:buChar char="•"/>
            </a:pPr>
            <a:r>
              <a:rPr lang="en-SG" sz="2000" dirty="0">
                <a:solidFill>
                  <a:srgbClr val="002060"/>
                </a:solidFill>
              </a:rPr>
              <a:t>Receiving</a:t>
            </a:r>
          </a:p>
          <a:p>
            <a:pPr marL="342900" indent="-342900">
              <a:buFont typeface="Arial" panose="020B0604020202020204" pitchFamily="34" charset="0"/>
              <a:buChar char="•"/>
            </a:pPr>
            <a:r>
              <a:rPr lang="en-SG" sz="2000" dirty="0">
                <a:solidFill>
                  <a:srgbClr val="002060"/>
                </a:solidFill>
              </a:rPr>
              <a:t>Responding</a:t>
            </a:r>
          </a:p>
          <a:p>
            <a:pPr marL="342900" indent="-342900">
              <a:buFont typeface="Arial" panose="020B0604020202020204" pitchFamily="34" charset="0"/>
              <a:buChar char="•"/>
            </a:pPr>
            <a:r>
              <a:rPr lang="en-SG" sz="2000" dirty="0">
                <a:solidFill>
                  <a:srgbClr val="002060"/>
                </a:solidFill>
              </a:rPr>
              <a:t>Regurgitating</a:t>
            </a:r>
            <a:endParaRPr lang="en-SG" sz="3600" dirty="0"/>
          </a:p>
        </p:txBody>
      </p:sp>
      <p:sp>
        <p:nvSpPr>
          <p:cNvPr id="3" name="Rectangle 2"/>
          <p:cNvSpPr/>
          <p:nvPr/>
        </p:nvSpPr>
        <p:spPr>
          <a:xfrm>
            <a:off x="11816" y="6550223"/>
            <a:ext cx="7298450" cy="307777"/>
          </a:xfrm>
          <a:prstGeom prst="rect">
            <a:avLst/>
          </a:prstGeom>
        </p:spPr>
        <p:txBody>
          <a:bodyPr wrap="square">
            <a:spAutoFit/>
          </a:bodyPr>
          <a:lstStyle/>
          <a:p>
            <a:r>
              <a:rPr lang="en-US" sz="1400" dirty="0" smtClean="0">
                <a:solidFill>
                  <a:schemeClr val="bg1"/>
                </a:solidFill>
                <a:latin typeface="Arial Rounded MT Bold" panose="020F0704030504030204" pitchFamily="34" charset="0"/>
              </a:rPr>
              <a:t>Source: </a:t>
            </a:r>
            <a:r>
              <a:rPr lang="en-US" sz="1400" dirty="0">
                <a:solidFill>
                  <a:schemeClr val="bg1"/>
                </a:solidFill>
                <a:latin typeface="Arial Rounded MT Bold" panose="020F0704030504030204" pitchFamily="34" charset="0"/>
              </a:rPr>
              <a:t>https://usergeneratededucation.wordpress.com/tag/education-3-0/</a:t>
            </a:r>
          </a:p>
        </p:txBody>
      </p:sp>
    </p:spTree>
    <p:extLst>
      <p:ext uri="{BB962C8B-B14F-4D97-AF65-F5344CB8AC3E}">
        <p14:creationId xmlns:p14="http://schemas.microsoft.com/office/powerpoint/2010/main" val="295909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500"/>
                                        <p:tgtEl>
                                          <p:spTgt spid="7">
                                            <p:bg/>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500"/>
                                        <p:tgtEl>
                                          <p:spTgt spid="7">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1500"/>
                                        <p:tgtEl>
                                          <p:spTgt spid="6">
                                            <p:bg/>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500"/>
                                        <p:tgtEl>
                                          <p:spTgt spid="6">
                                            <p:txEl>
                                              <p:pRg st="0" end="0"/>
                                            </p:tx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fade">
                                      <p:cBhvr>
                                        <p:cTn id="23" dur="1500"/>
                                        <p:tgtEl>
                                          <p:spTgt spid="4">
                                            <p:bg/>
                                          </p:spTgt>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500"/>
                                        <p:tgtEl>
                                          <p:spTgt spid="4">
                                            <p:txEl>
                                              <p:pRg st="0" end="0"/>
                                            </p:txEl>
                                          </p:spTgt>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1500"/>
                                        <p:tgtEl>
                                          <p:spTgt spid="7">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500"/>
                                        <p:tgtEl>
                                          <p:spTgt spid="7">
                                            <p:txEl>
                                              <p:pRg st="2" end="2"/>
                                            </p:txEl>
                                          </p:spTgt>
                                        </p:tgtEl>
                                      </p:cBhvr>
                                    </p:animEffect>
                                  </p:childTnLst>
                                </p:cTn>
                              </p:par>
                            </p:childTnLst>
                          </p:cTn>
                        </p:par>
                        <p:par>
                          <p:cTn id="35" fill="hold">
                            <p:stCondLst>
                              <p:cond delay="10500"/>
                            </p:stCondLst>
                            <p:childTnLst>
                              <p:par>
                                <p:cTn id="36" presetID="10" presetClass="entr" presetSubtype="0"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1500"/>
                                        <p:tgtEl>
                                          <p:spTgt spid="6">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1500"/>
                                        <p:tgtEl>
                                          <p:spTgt spid="6">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1500"/>
                                        <p:tgtEl>
                                          <p:spTgt spid="6">
                                            <p:txEl>
                                              <p:pRg st="3" end="3"/>
                                            </p:txEl>
                                          </p:spTgt>
                                        </p:tgtEl>
                                      </p:cBhvr>
                                    </p:animEffect>
                                  </p:childTnLst>
                                </p:cTn>
                              </p:par>
                            </p:childTnLst>
                          </p:cTn>
                        </p:par>
                        <p:par>
                          <p:cTn id="45" fill="hold">
                            <p:stCondLst>
                              <p:cond delay="12000"/>
                            </p:stCondLst>
                            <p:childTnLst>
                              <p:par>
                                <p:cTn id="46" presetID="10" presetClass="entr" presetSubtype="0" fill="hold" grpId="0" nodeType="after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1500"/>
                                        <p:tgtEl>
                                          <p:spTgt spid="4">
                                            <p:txEl>
                                              <p:pRg st="1" end="1"/>
                                            </p:txEl>
                                          </p:spTgt>
                                        </p:tgtEl>
                                      </p:cBhvr>
                                    </p:animEffect>
                                  </p:childTnLst>
                                </p:cTn>
                              </p:par>
                            </p:childTnLst>
                          </p:cTn>
                        </p:par>
                        <p:par>
                          <p:cTn id="49" fill="hold">
                            <p:stCondLst>
                              <p:cond delay="13500"/>
                            </p:stCondLst>
                            <p:childTnLst>
                              <p:par>
                                <p:cTn id="50" presetID="10"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4" grpId="0" uiExpand="1" build="p"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24851" y="3395759"/>
            <a:ext cx="2577481" cy="2409242"/>
          </a:xfrm>
          <a:prstGeom prst="ellipse">
            <a:avLst/>
          </a:prstGeom>
          <a:solidFill>
            <a:srgbClr val="00206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latin typeface="Arial Rounded MT Bold" pitchFamily="34" charset="0"/>
              </a:rPr>
              <a:t>Teacher</a:t>
            </a:r>
          </a:p>
          <a:p>
            <a:pPr algn="ctr"/>
            <a:r>
              <a:rPr lang="en-SG" sz="2000" dirty="0">
                <a:solidFill>
                  <a:srgbClr val="FFFF00"/>
                </a:solidFill>
                <a:latin typeface="Arial Rounded MT Bold" pitchFamily="34" charset="0"/>
              </a:rPr>
              <a:t>Facilitator</a:t>
            </a:r>
          </a:p>
          <a:p>
            <a:pPr algn="ctr"/>
            <a:r>
              <a:rPr lang="en-SG" sz="2000" dirty="0">
                <a:solidFill>
                  <a:srgbClr val="FFFF00"/>
                </a:solidFill>
                <a:latin typeface="Arial Rounded MT Bold" pitchFamily="34" charset="0"/>
              </a:rPr>
              <a:t>Curator</a:t>
            </a:r>
          </a:p>
        </p:txBody>
      </p:sp>
      <p:sp>
        <p:nvSpPr>
          <p:cNvPr id="7" name="Oval 6"/>
          <p:cNvSpPr/>
          <p:nvPr/>
        </p:nvSpPr>
        <p:spPr>
          <a:xfrm>
            <a:off x="598077" y="1844105"/>
            <a:ext cx="2545928" cy="2264770"/>
          </a:xfrm>
          <a:prstGeom prst="ellipse">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latin typeface="Arial Rounded MT Bold" pitchFamily="34" charset="0"/>
              </a:rPr>
              <a:t>Content</a:t>
            </a:r>
          </a:p>
          <a:p>
            <a:pPr algn="ctr"/>
            <a:r>
              <a:rPr lang="en-SG" dirty="0">
                <a:latin typeface="Arial Rounded MT Bold" pitchFamily="34" charset="0"/>
              </a:rPr>
              <a:t>Textbook</a:t>
            </a:r>
          </a:p>
          <a:p>
            <a:pPr algn="ctr"/>
            <a:r>
              <a:rPr lang="en-SG" dirty="0">
                <a:latin typeface="Arial Rounded MT Bold" pitchFamily="34" charset="0"/>
              </a:rPr>
              <a:t>Courseware</a:t>
            </a:r>
          </a:p>
          <a:p>
            <a:pPr algn="ctr"/>
            <a:endParaRPr lang="en-SG" dirty="0">
              <a:latin typeface="Arial Rounded MT Bold" pitchFamily="34" charset="0"/>
            </a:endParaRPr>
          </a:p>
        </p:txBody>
      </p:sp>
      <p:sp>
        <p:nvSpPr>
          <p:cNvPr id="4" name="Oval 3"/>
          <p:cNvSpPr/>
          <p:nvPr/>
        </p:nvSpPr>
        <p:spPr>
          <a:xfrm>
            <a:off x="1991877" y="3000171"/>
            <a:ext cx="3163912" cy="2963342"/>
          </a:xfrm>
          <a:prstGeom prst="ellips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800" dirty="0">
              <a:solidFill>
                <a:schemeClr val="tx2">
                  <a:lumMod val="75000"/>
                </a:schemeClr>
              </a:solidFill>
              <a:latin typeface="Arial Rounded MT Bold" pitchFamily="34" charset="0"/>
            </a:endParaRPr>
          </a:p>
          <a:p>
            <a:pPr algn="ctr"/>
            <a:endParaRPr lang="en-SG" sz="2800" dirty="0">
              <a:solidFill>
                <a:schemeClr val="tx2">
                  <a:lumMod val="75000"/>
                </a:schemeClr>
              </a:solidFill>
              <a:latin typeface="Arial Rounded MT Bold" pitchFamily="34" charset="0"/>
            </a:endParaRPr>
          </a:p>
          <a:p>
            <a:pPr algn="ctr"/>
            <a:r>
              <a:rPr lang="en-SG" sz="2800" dirty="0">
                <a:solidFill>
                  <a:schemeClr val="tx2">
                    <a:lumMod val="75000"/>
                  </a:schemeClr>
                </a:solidFill>
                <a:latin typeface="Arial Rounded MT Bold" pitchFamily="34" charset="0"/>
              </a:rPr>
              <a:t>Learner</a:t>
            </a:r>
          </a:p>
        </p:txBody>
      </p:sp>
      <p:sp>
        <p:nvSpPr>
          <p:cNvPr id="10" name="Oval 9"/>
          <p:cNvSpPr/>
          <p:nvPr/>
        </p:nvSpPr>
        <p:spPr>
          <a:xfrm>
            <a:off x="2118562" y="1304045"/>
            <a:ext cx="3744416" cy="3344890"/>
          </a:xfrm>
          <a:prstGeom prst="ellipse">
            <a:avLst/>
          </a:prstGeom>
          <a:solidFill>
            <a:srgbClr val="92D05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2">
                    <a:lumMod val="75000"/>
                  </a:schemeClr>
                </a:solidFill>
                <a:latin typeface="Arial Rounded MT Bold" pitchFamily="34" charset="0"/>
              </a:rPr>
              <a:t>eContent</a:t>
            </a:r>
            <a:endParaRPr lang="en-SG" sz="3200" dirty="0">
              <a:solidFill>
                <a:schemeClr val="tx2">
                  <a:lumMod val="75000"/>
                </a:schemeClr>
              </a:solidFill>
              <a:latin typeface="Arial Rounded MT Bold" pitchFamily="34" charset="0"/>
            </a:endParaRPr>
          </a:p>
          <a:p>
            <a:pPr algn="ctr"/>
            <a:r>
              <a:rPr lang="en-SG" sz="2000" dirty="0">
                <a:solidFill>
                  <a:schemeClr val="tx2">
                    <a:lumMod val="75000"/>
                  </a:schemeClr>
                </a:solidFill>
                <a:latin typeface="Arial Rounded MT Bold" pitchFamily="34" charset="0"/>
              </a:rPr>
              <a:t>Internet</a:t>
            </a:r>
          </a:p>
          <a:p>
            <a:pPr algn="ctr"/>
            <a:r>
              <a:rPr lang="en-SG" sz="2000" dirty="0">
                <a:solidFill>
                  <a:schemeClr val="tx2">
                    <a:lumMod val="75000"/>
                  </a:schemeClr>
                </a:solidFill>
                <a:latin typeface="Arial Rounded MT Bold" pitchFamily="34" charset="0"/>
              </a:rPr>
              <a:t>Web</a:t>
            </a:r>
          </a:p>
          <a:p>
            <a:pPr algn="ctr"/>
            <a:r>
              <a:rPr lang="en-SG" sz="2000" dirty="0">
                <a:solidFill>
                  <a:schemeClr val="tx2">
                    <a:lumMod val="75000"/>
                  </a:schemeClr>
                </a:solidFill>
                <a:latin typeface="Arial Rounded MT Bold" pitchFamily="34" charset="0"/>
              </a:rPr>
              <a:t>OER</a:t>
            </a:r>
          </a:p>
          <a:p>
            <a:pPr algn="ctr"/>
            <a:r>
              <a:rPr lang="en-SG" sz="2000" dirty="0">
                <a:solidFill>
                  <a:schemeClr val="tx2">
                    <a:lumMod val="75000"/>
                  </a:schemeClr>
                </a:solidFill>
                <a:latin typeface="Arial Rounded MT Bold" pitchFamily="34" charset="0"/>
              </a:rPr>
              <a:t>Video Lectures</a:t>
            </a:r>
            <a:endParaRPr lang="en-SG" sz="3600" dirty="0">
              <a:solidFill>
                <a:schemeClr val="tx2">
                  <a:lumMod val="75000"/>
                </a:schemeClr>
              </a:solidFill>
              <a:latin typeface="Arial Rounded MT Bold" pitchFamily="34" charset="0"/>
            </a:endParaRPr>
          </a:p>
        </p:txBody>
      </p:sp>
      <p:sp>
        <p:nvSpPr>
          <p:cNvPr id="8" name="Title 7"/>
          <p:cNvSpPr>
            <a:spLocks noGrp="1"/>
          </p:cNvSpPr>
          <p:nvPr>
            <p:ph type="title" idx="4294967295"/>
          </p:nvPr>
        </p:nvSpPr>
        <p:spPr>
          <a:xfrm>
            <a:off x="4967288" y="25400"/>
            <a:ext cx="4176712" cy="1143000"/>
          </a:xfrm>
        </p:spPr>
        <p:txBody>
          <a:bodyPr>
            <a:normAutofit fontScale="90000"/>
          </a:bodyPr>
          <a:lstStyle/>
          <a:p>
            <a:r>
              <a:rPr lang="en-SG" dirty="0"/>
              <a:t>Emerging Model</a:t>
            </a:r>
            <a:br>
              <a:rPr lang="en-SG" dirty="0"/>
            </a:br>
            <a:r>
              <a:rPr lang="en-SG" sz="2200" dirty="0">
                <a:solidFill>
                  <a:srgbClr val="002060"/>
                </a:solidFill>
              </a:rPr>
              <a:t>Learning-based</a:t>
            </a:r>
            <a:br>
              <a:rPr lang="en-SG" sz="2200" dirty="0">
                <a:solidFill>
                  <a:srgbClr val="002060"/>
                </a:solidFill>
              </a:rPr>
            </a:br>
            <a:r>
              <a:rPr lang="en-SG" sz="2200" dirty="0">
                <a:solidFill>
                  <a:srgbClr val="002060"/>
                </a:solidFill>
              </a:rPr>
              <a:t>Learner-centric</a:t>
            </a:r>
          </a:p>
        </p:txBody>
      </p:sp>
      <p:sp>
        <p:nvSpPr>
          <p:cNvPr id="9" name="Oval 8"/>
          <p:cNvSpPr/>
          <p:nvPr/>
        </p:nvSpPr>
        <p:spPr>
          <a:xfrm>
            <a:off x="4277311" y="3213336"/>
            <a:ext cx="2936611" cy="2953807"/>
          </a:xfrm>
          <a:prstGeom prst="ellipse">
            <a:avLst/>
          </a:prstGeom>
          <a:solidFill>
            <a:srgbClr val="FFC000">
              <a:alpha val="6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schemeClr val="tx2">
                    <a:lumMod val="75000"/>
                  </a:schemeClr>
                </a:solidFill>
                <a:latin typeface="Arial Rounded MT Bold" pitchFamily="34" charset="0"/>
              </a:rPr>
              <a:t>Learner</a:t>
            </a:r>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600" y="30128"/>
            <a:ext cx="1591072" cy="180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073586" y="1278609"/>
            <a:ext cx="3024025" cy="11451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a:lstStyle>
          <a:p>
            <a:r>
              <a:rPr lang="en-SG" sz="2000" dirty="0">
                <a:solidFill>
                  <a:srgbClr val="002060"/>
                </a:solidFill>
              </a:rPr>
              <a:t>Education 2.0 Learners</a:t>
            </a:r>
          </a:p>
          <a:p>
            <a:pPr marL="342900" indent="-342900">
              <a:buFont typeface="Arial" panose="020B0604020202020204" pitchFamily="34" charset="0"/>
              <a:buChar char="•"/>
            </a:pPr>
            <a:r>
              <a:rPr lang="en-SG" sz="2000" dirty="0">
                <a:solidFill>
                  <a:srgbClr val="002060"/>
                </a:solidFill>
              </a:rPr>
              <a:t>Communicating</a:t>
            </a:r>
          </a:p>
          <a:p>
            <a:pPr marL="342900" indent="-342900">
              <a:buFont typeface="Arial" panose="020B0604020202020204" pitchFamily="34" charset="0"/>
              <a:buChar char="•"/>
            </a:pPr>
            <a:r>
              <a:rPr lang="en-SG" sz="2000" dirty="0">
                <a:solidFill>
                  <a:srgbClr val="002060"/>
                </a:solidFill>
              </a:rPr>
              <a:t>Connecting</a:t>
            </a:r>
          </a:p>
          <a:p>
            <a:pPr marL="342900" indent="-342900">
              <a:buFont typeface="Arial" panose="020B0604020202020204" pitchFamily="34" charset="0"/>
              <a:buChar char="•"/>
            </a:pPr>
            <a:r>
              <a:rPr lang="en-SG" sz="2000" dirty="0">
                <a:solidFill>
                  <a:srgbClr val="002060"/>
                </a:solidFill>
              </a:rPr>
              <a:t>Collaborating</a:t>
            </a:r>
            <a:endParaRPr lang="en-SG" sz="3600" dirty="0"/>
          </a:p>
        </p:txBody>
      </p:sp>
      <p:sp>
        <p:nvSpPr>
          <p:cNvPr id="12" name="Title 1"/>
          <p:cNvSpPr txBox="1">
            <a:spLocks/>
          </p:cNvSpPr>
          <p:nvPr/>
        </p:nvSpPr>
        <p:spPr>
          <a:xfrm>
            <a:off x="6073585" y="2686608"/>
            <a:ext cx="3024025" cy="11451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a:lstStyle>
          <a:p>
            <a:r>
              <a:rPr lang="en-SG" sz="2000" dirty="0">
                <a:solidFill>
                  <a:srgbClr val="002060"/>
                </a:solidFill>
              </a:rPr>
              <a:t>Education 3.0 Learners</a:t>
            </a:r>
          </a:p>
          <a:p>
            <a:pPr marL="342900" indent="-342900">
              <a:buFont typeface="Arial" panose="020B0604020202020204" pitchFamily="34" charset="0"/>
              <a:buChar char="•"/>
            </a:pPr>
            <a:r>
              <a:rPr lang="en-SG" sz="2000" dirty="0">
                <a:solidFill>
                  <a:srgbClr val="002060"/>
                </a:solidFill>
              </a:rPr>
              <a:t>Connectors</a:t>
            </a:r>
          </a:p>
          <a:p>
            <a:pPr marL="342900" indent="-342900">
              <a:buFont typeface="Arial" panose="020B0604020202020204" pitchFamily="34" charset="0"/>
              <a:buChar char="•"/>
            </a:pPr>
            <a:r>
              <a:rPr lang="en-SG" sz="2000" dirty="0">
                <a:solidFill>
                  <a:srgbClr val="002060"/>
                </a:solidFill>
              </a:rPr>
              <a:t>Creators</a:t>
            </a:r>
          </a:p>
          <a:p>
            <a:pPr marL="342900" indent="-342900">
              <a:buFont typeface="Arial" panose="020B0604020202020204" pitchFamily="34" charset="0"/>
              <a:buChar char="•"/>
            </a:pPr>
            <a:r>
              <a:rPr lang="en-SG" sz="2000" dirty="0">
                <a:solidFill>
                  <a:srgbClr val="002060"/>
                </a:solidFill>
              </a:rPr>
              <a:t>Constructivists</a:t>
            </a:r>
            <a:endParaRPr lang="en-SG" sz="3600" dirty="0"/>
          </a:p>
        </p:txBody>
      </p:sp>
      <p:sp>
        <p:nvSpPr>
          <p:cNvPr id="14" name="Rectangle 13">
            <a:extLst>
              <a:ext uri="{FF2B5EF4-FFF2-40B4-BE49-F238E27FC236}">
                <a16:creationId xmlns:a16="http://schemas.microsoft.com/office/drawing/2014/main" id="{D5DAB55E-F515-4455-B88A-3F6EB50AFE54}"/>
              </a:ext>
            </a:extLst>
          </p:cNvPr>
          <p:cNvSpPr/>
          <p:nvPr/>
        </p:nvSpPr>
        <p:spPr>
          <a:xfrm>
            <a:off x="642392" y="6471667"/>
            <a:ext cx="7298450" cy="307777"/>
          </a:xfrm>
          <a:prstGeom prst="rect">
            <a:avLst/>
          </a:prstGeom>
        </p:spPr>
        <p:txBody>
          <a:bodyPr wrap="square">
            <a:spAutoFit/>
          </a:bodyPr>
          <a:lstStyle/>
          <a:p>
            <a:r>
              <a:rPr lang="en-US" sz="1400" dirty="0">
                <a:solidFill>
                  <a:schemeClr val="bg1"/>
                </a:solidFill>
                <a:latin typeface="Arial Rounded MT Bold" panose="020F0704030504030204" pitchFamily="34" charset="0"/>
              </a:rPr>
              <a:t>Reference: https://usergeneratededucation.wordpress.com/tag/education-3-0/</a:t>
            </a:r>
          </a:p>
        </p:txBody>
      </p:sp>
    </p:spTree>
    <p:extLst>
      <p:ext uri="{BB962C8B-B14F-4D97-AF65-F5344CB8AC3E}">
        <p14:creationId xmlns:p14="http://schemas.microsoft.com/office/powerpoint/2010/main" val="1172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2000"/>
                                        <p:tgtEl>
                                          <p:spTgt spid="6">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14"/>
                                        </p:tgtEl>
                                        <p:attrNameLst>
                                          <p:attrName>style.visibility</p:attrName>
                                        </p:attrNameLst>
                                      </p:cBhvr>
                                      <p:to>
                                        <p:strVal val="visible"/>
                                      </p:to>
                                    </p:set>
                                    <p:animEffect transition="in" filter="fade">
                                      <p:cBhvr>
                                        <p:cTn id="23" dur="500"/>
                                        <p:tgtEl>
                                          <p:spTgt spid="133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2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10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1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animBg="1"/>
      <p:bldP spid="4" grpId="0" uiExpand="1" animBg="1"/>
      <p:bldP spid="10" grpId="0" uiExpand="1" animBg="1"/>
      <p:bldP spid="9"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large crowd watching&#10;&#10;Description generated with very high confidence">
            <a:extLst>
              <a:ext uri="{FF2B5EF4-FFF2-40B4-BE49-F238E27FC236}">
                <a16:creationId xmlns:a16="http://schemas.microsoft.com/office/drawing/2014/main" id="{82B2B910-0013-45D9-B2BA-9580D0996C8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9159060" cy="6382956"/>
          </a:xfrm>
          <a:prstGeom prst="rect">
            <a:avLst/>
          </a:prstGeom>
        </p:spPr>
      </p:pic>
      <p:sp>
        <p:nvSpPr>
          <p:cNvPr id="2" name="Title 1">
            <a:extLst>
              <a:ext uri="{FF2B5EF4-FFF2-40B4-BE49-F238E27FC236}">
                <a16:creationId xmlns:a16="http://schemas.microsoft.com/office/drawing/2014/main" id="{A213EF2D-10AC-450F-BC7C-035829E0D4BB}"/>
              </a:ext>
            </a:extLst>
          </p:cNvPr>
          <p:cNvSpPr>
            <a:spLocks noGrp="1"/>
          </p:cNvSpPr>
          <p:nvPr>
            <p:ph type="title"/>
          </p:nvPr>
        </p:nvSpPr>
        <p:spPr>
          <a:xfrm>
            <a:off x="569398" y="1049540"/>
            <a:ext cx="8152746" cy="1435608"/>
          </a:xfrm>
        </p:spPr>
        <p:txBody>
          <a:bodyPr>
            <a:noAutofit/>
          </a:bodyPr>
          <a:lstStyle/>
          <a:p>
            <a:r>
              <a:rPr lang="en-US" sz="5400" dirty="0" err="1" smtClean="0"/>
              <a:t>Psuedo</a:t>
            </a:r>
            <a:r>
              <a:rPr lang="en-US" sz="5400" dirty="0" smtClean="0"/>
              <a:t>-empowerment:</a:t>
            </a:r>
            <a:r>
              <a:rPr lang="en-US" sz="5400" dirty="0"/>
              <a:t/>
            </a:r>
            <a:br>
              <a:rPr lang="en-US" sz="5400" dirty="0"/>
            </a:br>
            <a:r>
              <a:rPr lang="en-US" sz="5400" dirty="0"/>
              <a:t>Population Profiles &amp; Longevity</a:t>
            </a:r>
            <a:endParaRPr lang="en-MY" sz="5400" dirty="0"/>
          </a:p>
        </p:txBody>
      </p:sp>
      <p:sp>
        <p:nvSpPr>
          <p:cNvPr id="5" name="Content Placeholder 4">
            <a:extLst>
              <a:ext uri="{FF2B5EF4-FFF2-40B4-BE49-F238E27FC236}">
                <a16:creationId xmlns:a16="http://schemas.microsoft.com/office/drawing/2014/main" id="{DBE5A270-93E7-4363-9F03-4AABB04F0BCD}"/>
              </a:ext>
            </a:extLst>
          </p:cNvPr>
          <p:cNvSpPr>
            <a:spLocks noGrp="1"/>
          </p:cNvSpPr>
          <p:nvPr>
            <p:ph sz="half" idx="1"/>
          </p:nvPr>
        </p:nvSpPr>
        <p:spPr>
          <a:xfrm>
            <a:off x="670560" y="3856514"/>
            <a:ext cx="6238240" cy="1745879"/>
          </a:xfrm>
        </p:spPr>
        <p:txBody>
          <a:bodyPr>
            <a:noAutofit/>
          </a:bodyPr>
          <a:lstStyle/>
          <a:p>
            <a:r>
              <a:rPr lang="en-US" u="sng" dirty="0">
                <a:solidFill>
                  <a:srgbClr val="001F46"/>
                </a:solidFill>
              </a:rPr>
              <a:t>Source</a:t>
            </a:r>
            <a:r>
              <a:rPr lang="en-US" dirty="0">
                <a:solidFill>
                  <a:srgbClr val="001F46"/>
                </a:solidFill>
              </a:rPr>
              <a:t>:</a:t>
            </a:r>
          </a:p>
          <a:p>
            <a:pPr>
              <a:lnSpc>
                <a:spcPct val="100000"/>
              </a:lnSpc>
              <a:spcBef>
                <a:spcPts val="0"/>
              </a:spcBef>
              <a:spcAft>
                <a:spcPts val="0"/>
              </a:spcAft>
            </a:pPr>
            <a:r>
              <a:rPr lang="en-AU" sz="2400" spc="-50" dirty="0">
                <a:solidFill>
                  <a:srgbClr val="001F46"/>
                </a:solidFill>
                <a:cs typeface="Arial" pitchFamily="34" charset="0"/>
              </a:rPr>
              <a:t>The University Challenge </a:t>
            </a:r>
          </a:p>
          <a:p>
            <a:pPr>
              <a:lnSpc>
                <a:spcPct val="100000"/>
              </a:lnSpc>
              <a:spcBef>
                <a:spcPts val="0"/>
              </a:spcBef>
              <a:spcAft>
                <a:spcPts val="0"/>
              </a:spcAft>
            </a:pPr>
            <a:r>
              <a:rPr lang="en-AU" sz="2400" spc="-50" dirty="0">
                <a:solidFill>
                  <a:srgbClr val="001F46"/>
                </a:solidFill>
                <a:cs typeface="Arial" pitchFamily="34" charset="0"/>
              </a:rPr>
              <a:t>By Mark </a:t>
            </a:r>
            <a:r>
              <a:rPr lang="en-AU" sz="2400" spc="-50" dirty="0" err="1" smtClean="0">
                <a:solidFill>
                  <a:srgbClr val="001F46"/>
                </a:solidFill>
                <a:cs typeface="Arial" pitchFamily="34" charset="0"/>
              </a:rPr>
              <a:t>McCrindle</a:t>
            </a:r>
            <a:endParaRPr lang="en-AU" sz="2400" spc="-50" dirty="0" smtClean="0">
              <a:solidFill>
                <a:srgbClr val="001F46"/>
              </a:solidFill>
              <a:cs typeface="Arial" pitchFamily="34" charset="0"/>
            </a:endParaRPr>
          </a:p>
          <a:p>
            <a:pPr>
              <a:lnSpc>
                <a:spcPct val="100000"/>
              </a:lnSpc>
              <a:spcBef>
                <a:spcPts val="0"/>
              </a:spcBef>
              <a:spcAft>
                <a:spcPts val="0"/>
              </a:spcAft>
            </a:pPr>
            <a:endParaRPr lang="en-AU" sz="2400" spc="-50" dirty="0" smtClean="0">
              <a:solidFill>
                <a:srgbClr val="001F46"/>
              </a:solidFill>
              <a:cs typeface="Arial" pitchFamily="34" charset="0"/>
            </a:endParaRPr>
          </a:p>
          <a:p>
            <a:pPr>
              <a:lnSpc>
                <a:spcPct val="100000"/>
              </a:lnSpc>
              <a:spcBef>
                <a:spcPts val="0"/>
              </a:spcBef>
              <a:spcAft>
                <a:spcPts val="0"/>
              </a:spcAft>
            </a:pPr>
            <a:r>
              <a:rPr lang="en-AU" sz="2400" spc="-50" dirty="0">
                <a:solidFill>
                  <a:srgbClr val="001F46"/>
                </a:solidFill>
                <a:cs typeface="Arial" pitchFamily="34" charset="0"/>
              </a:rPr>
              <a:t>https://www.slideshare.net/markmccrindle/the-university-of-the-future</a:t>
            </a:r>
          </a:p>
          <a:p>
            <a:pPr algn="ctr"/>
            <a:endParaRPr lang="en-AU" spc="-50" dirty="0">
              <a:solidFill>
                <a:srgbClr val="001F46"/>
              </a:solidFill>
              <a:cs typeface="Arial" pitchFamily="34" charset="0"/>
            </a:endParaRPr>
          </a:p>
          <a:p>
            <a:pPr algn="ctr"/>
            <a:endParaRPr lang="en-AU" spc="-50" dirty="0">
              <a:solidFill>
                <a:srgbClr val="001F46"/>
              </a:solidFill>
              <a:cs typeface="Arial" pitchFamily="34" charset="0"/>
            </a:endParaRPr>
          </a:p>
          <a:p>
            <a:endParaRPr lang="en-MY" dirty="0">
              <a:solidFill>
                <a:srgbClr val="001F46"/>
              </a:solidFill>
            </a:endParaRPr>
          </a:p>
        </p:txBody>
      </p:sp>
    </p:spTree>
    <p:extLst>
      <p:ext uri="{BB962C8B-B14F-4D97-AF65-F5344CB8AC3E}">
        <p14:creationId xmlns:p14="http://schemas.microsoft.com/office/powerpoint/2010/main" val="8645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bject 2"/>
          <p:cNvSpPr/>
          <p:nvPr/>
        </p:nvSpPr>
        <p:spPr>
          <a:xfrm>
            <a:off x="3704463" y="404622"/>
            <a:ext cx="5187950" cy="5961761"/>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822452" y="2445415"/>
            <a:ext cx="2207895" cy="1042035"/>
          </a:xfrm>
          <a:prstGeom prst="rect">
            <a:avLst/>
          </a:prstGeom>
        </p:spPr>
        <p:txBody>
          <a:bodyPr vert="horz" wrap="square" lIns="0" tIns="0" rIns="0" bIns="0" rtlCol="0">
            <a:spAutoFit/>
          </a:bodyPr>
          <a:lstStyle/>
          <a:p>
            <a:pPr marL="12700">
              <a:lnSpc>
                <a:spcPct val="100000"/>
              </a:lnSpc>
            </a:pPr>
            <a:r>
              <a:rPr sz="8000" b="1" spc="-155" dirty="0">
                <a:solidFill>
                  <a:srgbClr val="399FF4"/>
                </a:solidFill>
                <a:latin typeface="Arial"/>
                <a:cs typeface="Arial"/>
              </a:rPr>
              <a:t>1973</a:t>
            </a:r>
            <a:endParaRPr sz="8000" dirty="0">
              <a:latin typeface="Arial"/>
              <a:cs typeface="Arial"/>
            </a:endParaRPr>
          </a:p>
        </p:txBody>
      </p:sp>
      <p:cxnSp>
        <p:nvCxnSpPr>
          <p:cNvPr id="6" name="Straight Connector 5"/>
          <p:cNvCxnSpPr/>
          <p:nvPr/>
        </p:nvCxnSpPr>
        <p:spPr>
          <a:xfrm>
            <a:off x="3429000" y="2590800"/>
            <a:ext cx="5463413" cy="15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5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bject 2"/>
          <p:cNvSpPr/>
          <p:nvPr/>
        </p:nvSpPr>
        <p:spPr>
          <a:xfrm>
            <a:off x="3704463" y="404622"/>
            <a:ext cx="5187950" cy="5961761"/>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822452" y="2445415"/>
            <a:ext cx="2207895" cy="1042035"/>
          </a:xfrm>
          <a:prstGeom prst="rect">
            <a:avLst/>
          </a:prstGeom>
        </p:spPr>
        <p:txBody>
          <a:bodyPr vert="horz" wrap="square" lIns="0" tIns="0" rIns="0" bIns="0" rtlCol="0">
            <a:spAutoFit/>
          </a:bodyPr>
          <a:lstStyle/>
          <a:p>
            <a:pPr marL="12700">
              <a:lnSpc>
                <a:spcPct val="100000"/>
              </a:lnSpc>
            </a:pPr>
            <a:r>
              <a:rPr sz="8000" b="1" spc="-155" dirty="0">
                <a:solidFill>
                  <a:srgbClr val="399FF4"/>
                </a:solidFill>
                <a:latin typeface="Arial"/>
                <a:cs typeface="Arial"/>
              </a:rPr>
              <a:t>2013</a:t>
            </a:r>
            <a:endParaRPr sz="8000" dirty="0">
              <a:latin typeface="Arial"/>
              <a:cs typeface="Arial"/>
            </a:endParaRPr>
          </a:p>
        </p:txBody>
      </p:sp>
      <p:cxnSp>
        <p:nvCxnSpPr>
          <p:cNvPr id="5" name="Straight Connector 4"/>
          <p:cNvCxnSpPr/>
          <p:nvPr/>
        </p:nvCxnSpPr>
        <p:spPr>
          <a:xfrm>
            <a:off x="3459480" y="2179320"/>
            <a:ext cx="5463413" cy="15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3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object 2"/>
          <p:cNvSpPr/>
          <p:nvPr/>
        </p:nvSpPr>
        <p:spPr>
          <a:xfrm>
            <a:off x="3704463" y="404622"/>
            <a:ext cx="5187950" cy="5961761"/>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822452" y="2445415"/>
            <a:ext cx="2207895" cy="1042035"/>
          </a:xfrm>
          <a:prstGeom prst="rect">
            <a:avLst/>
          </a:prstGeom>
        </p:spPr>
        <p:txBody>
          <a:bodyPr vert="horz" wrap="square" lIns="0" tIns="0" rIns="0" bIns="0" rtlCol="0">
            <a:spAutoFit/>
          </a:bodyPr>
          <a:lstStyle/>
          <a:p>
            <a:pPr marL="12700">
              <a:lnSpc>
                <a:spcPct val="100000"/>
              </a:lnSpc>
            </a:pPr>
            <a:r>
              <a:rPr sz="8000" b="1" spc="-155" dirty="0">
                <a:solidFill>
                  <a:srgbClr val="399FF4"/>
                </a:solidFill>
                <a:latin typeface="Arial"/>
                <a:cs typeface="Arial"/>
              </a:rPr>
              <a:t>2053</a:t>
            </a:r>
            <a:endParaRPr sz="8000" dirty="0">
              <a:latin typeface="Arial"/>
              <a:cs typeface="Arial"/>
            </a:endParaRPr>
          </a:p>
        </p:txBody>
      </p:sp>
      <p:cxnSp>
        <p:nvCxnSpPr>
          <p:cNvPr id="5" name="Straight Connector 4"/>
          <p:cNvCxnSpPr/>
          <p:nvPr/>
        </p:nvCxnSpPr>
        <p:spPr>
          <a:xfrm>
            <a:off x="3429000" y="1965959"/>
            <a:ext cx="5463413" cy="8314"/>
          </a:xfrm>
          <a:prstGeom prst="line">
            <a:avLst/>
          </a:prstGeom>
          <a:ln w="57150">
            <a:solidFill>
              <a:srgbClr val="FF0000"/>
            </a:solidFill>
            <a:prstDash val="sysDot"/>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478876" y="2363655"/>
            <a:ext cx="5463413" cy="15240"/>
          </a:xfrm>
          <a:prstGeom prst="line">
            <a:avLst/>
          </a:prstGeom>
          <a:ln w="57150">
            <a:solidFill>
              <a:srgbClr val="FF0000"/>
            </a:solidFill>
            <a:prstDash val="sysDot"/>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3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4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99595"/>
            <a:ext cx="9144000" cy="6436895"/>
          </a:xfrm>
          <a:prstGeom prst="rect">
            <a:avLst/>
          </a:prstGeom>
          <a:solidFill>
            <a:srgbClr val="FF0000"/>
          </a:solidFill>
        </p:spPr>
        <p:txBody>
          <a:bodyPr vert="horz" lIns="91440" tIns="45720" rIns="91440" bIns="45720" rtlCol="0" anchor="b">
            <a:norm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endParaRPr lang="en-US" sz="8000" dirty="0" smtClean="0">
              <a:solidFill>
                <a:schemeClr val="bg1"/>
              </a:solidFill>
            </a:endParaRPr>
          </a:p>
        </p:txBody>
      </p:sp>
      <p:pic>
        <p:nvPicPr>
          <p:cNvPr id="6" name="Picture 2" descr="Image result for delta gree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077"/>
          <a:stretch/>
        </p:blipFill>
        <p:spPr bwMode="auto">
          <a:xfrm>
            <a:off x="728706" y="-410670"/>
            <a:ext cx="3491609" cy="485641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4422862" y="-278369"/>
            <a:ext cx="4287556" cy="3658221"/>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pPr algn="r"/>
            <a:r>
              <a:rPr lang="en-US" sz="6000" dirty="0" smtClean="0">
                <a:solidFill>
                  <a:schemeClr val="bg1"/>
                </a:solidFill>
              </a:rPr>
              <a:t>Change is not the only constant,  </a:t>
            </a:r>
          </a:p>
        </p:txBody>
      </p:sp>
      <p:sp>
        <p:nvSpPr>
          <p:cNvPr id="4" name="TextBox 3"/>
          <p:cNvSpPr txBox="1"/>
          <p:nvPr/>
        </p:nvSpPr>
        <p:spPr>
          <a:xfrm>
            <a:off x="6540200" y="2997474"/>
            <a:ext cx="2372765" cy="2062103"/>
          </a:xfrm>
          <a:prstGeom prst="rect">
            <a:avLst/>
          </a:prstGeom>
          <a:noFill/>
        </p:spPr>
        <p:txBody>
          <a:bodyPr wrap="none" rtlCol="0">
            <a:spAutoFit/>
          </a:bodyPr>
          <a:lstStyle/>
          <a:p>
            <a:r>
              <a:rPr lang="en-US" sz="12800" i="1" dirty="0" smtClean="0">
                <a:latin typeface="Palatino Linotype" panose="02040502050505030304" pitchFamily="18" charset="0"/>
              </a:rPr>
              <a:t>d</a:t>
            </a:r>
            <a:r>
              <a:rPr lang="en-US" sz="12800" i="1" baseline="30000" dirty="0" smtClean="0">
                <a:latin typeface="Palatino Linotype" panose="02040502050505030304" pitchFamily="18" charset="0"/>
              </a:rPr>
              <a:t>2</a:t>
            </a:r>
            <a:r>
              <a:rPr lang="en-US" sz="12800" i="1" dirty="0" smtClean="0">
                <a:latin typeface="Palatino Linotype" panose="02040502050505030304" pitchFamily="18" charset="0"/>
              </a:rPr>
              <a:t>x</a:t>
            </a:r>
            <a:endParaRPr lang="en-US" sz="12800" i="1" dirty="0">
              <a:latin typeface="Palatino Linotype" panose="02040502050505030304" pitchFamily="18" charset="0"/>
            </a:endParaRPr>
          </a:p>
        </p:txBody>
      </p:sp>
      <p:cxnSp>
        <p:nvCxnSpPr>
          <p:cNvPr id="11" name="Straight Connector 10"/>
          <p:cNvCxnSpPr/>
          <p:nvPr/>
        </p:nvCxnSpPr>
        <p:spPr>
          <a:xfrm flipV="1">
            <a:off x="6502100" y="4814872"/>
            <a:ext cx="2235200" cy="25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672451" y="4586272"/>
            <a:ext cx="2098651" cy="2062103"/>
          </a:xfrm>
          <a:prstGeom prst="rect">
            <a:avLst/>
          </a:prstGeom>
        </p:spPr>
        <p:txBody>
          <a:bodyPr wrap="none">
            <a:spAutoFit/>
          </a:bodyPr>
          <a:lstStyle/>
          <a:p>
            <a:r>
              <a:rPr lang="en-US" sz="12800" i="1" dirty="0" smtClean="0">
                <a:latin typeface="Palatino Linotype" panose="02040502050505030304" pitchFamily="18" charset="0"/>
              </a:rPr>
              <a:t>dt</a:t>
            </a:r>
            <a:r>
              <a:rPr lang="en-US" sz="12800" i="1" baseline="30000" dirty="0" smtClean="0">
                <a:latin typeface="Palatino Linotype" panose="02040502050505030304" pitchFamily="18" charset="0"/>
              </a:rPr>
              <a:t>2</a:t>
            </a:r>
            <a:endParaRPr lang="en-US" sz="12800" i="1" dirty="0">
              <a:latin typeface="Palatino Linotype" panose="02040502050505030304" pitchFamily="18" charset="0"/>
            </a:endParaRPr>
          </a:p>
        </p:txBody>
      </p:sp>
      <p:sp>
        <p:nvSpPr>
          <p:cNvPr id="10" name="Title 2"/>
          <p:cNvSpPr txBox="1">
            <a:spLocks/>
          </p:cNvSpPr>
          <p:nvPr/>
        </p:nvSpPr>
        <p:spPr>
          <a:xfrm>
            <a:off x="1524354" y="4840272"/>
            <a:ext cx="4838699" cy="1143000"/>
          </a:xfrm>
          <a:prstGeom prst="rect">
            <a:avLst/>
          </a:prstGeom>
          <a:noFill/>
        </p:spPr>
        <p:txBody>
          <a:bodyPr vert="horz" lIns="91440" tIns="45720" rIns="91440" bIns="45720" rtlCol="0" anchor="b">
            <a:no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r>
              <a:rPr lang="en-US" sz="6000" dirty="0" err="1" smtClean="0">
                <a:solidFill>
                  <a:schemeClr val="bg1"/>
                </a:solidFill>
              </a:rPr>
              <a:t>Rapi</a:t>
            </a:r>
            <a:r>
              <a:rPr lang="en-US" sz="11500" b="1" dirty="0" smtClean="0">
                <a:solidFill>
                  <a:schemeClr val="bg1"/>
                </a:solidFill>
                <a:sym typeface="Symbol" panose="05050102010706020507" pitchFamily="18" charset="2"/>
              </a:rPr>
              <a:t></a:t>
            </a:r>
            <a:r>
              <a:rPr lang="en-US" sz="6000" dirty="0" smtClean="0">
                <a:solidFill>
                  <a:schemeClr val="bg1"/>
                </a:solidFill>
              </a:rPr>
              <a:t> Change is</a:t>
            </a:r>
            <a:endParaRPr lang="en-SG" sz="6000" dirty="0">
              <a:solidFill>
                <a:schemeClr val="bg1"/>
              </a:solidFill>
            </a:endParaRPr>
          </a:p>
        </p:txBody>
      </p:sp>
    </p:spTree>
    <p:extLst>
      <p:ext uri="{BB962C8B-B14F-4D97-AF65-F5344CB8AC3E}">
        <p14:creationId xmlns:p14="http://schemas.microsoft.com/office/powerpoint/2010/main" val="656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750"/>
                                        <p:tgtEl>
                                          <p:spTgt spid="8"/>
                                        </p:tgtEl>
                                      </p:cBhvr>
                                    </p:animEffect>
                                  </p:childTnLst>
                                </p:cTn>
                              </p:par>
                            </p:childTnLst>
                          </p:cTn>
                        </p:par>
                        <p:par>
                          <p:cTn id="12" fill="hold">
                            <p:stCondLst>
                              <p:cond delay="4250"/>
                            </p:stCondLst>
                            <p:childTnLst>
                              <p:par>
                                <p:cTn id="13" presetID="21"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625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0"/>
                                        <p:tgtEl>
                                          <p:spTgt spid="10"/>
                                        </p:tgtEl>
                                      </p:cBhvr>
                                    </p:animEffect>
                                  </p:childTnLst>
                                </p:cTn>
                              </p:par>
                            </p:childTnLst>
                          </p:cTn>
                        </p:par>
                        <p:par>
                          <p:cTn id="20" fill="hold">
                            <p:stCondLst>
                              <p:cond delay="112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000"/>
                                        <p:tgtEl>
                                          <p:spTgt spid="4"/>
                                        </p:tgtEl>
                                      </p:cBhvr>
                                    </p:animEffect>
                                  </p:childTnLst>
                                </p:cTn>
                              </p:par>
                            </p:childTnLst>
                          </p:cTn>
                        </p:par>
                        <p:par>
                          <p:cTn id="24" fill="hold">
                            <p:stCondLst>
                              <p:cond delay="1325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par>
                          <p:cTn id="28" fill="hold">
                            <p:stCondLst>
                              <p:cond delay="1525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4" grpId="0"/>
      <p:bldP spid="1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1524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3" name="object 3"/>
          <p:cNvSpPr txBox="1">
            <a:spLocks noGrp="1"/>
          </p:cNvSpPr>
          <p:nvPr>
            <p:ph type="title"/>
          </p:nvPr>
        </p:nvSpPr>
        <p:spPr>
          <a:xfrm>
            <a:off x="395536" y="483544"/>
            <a:ext cx="8208912" cy="641201"/>
          </a:xfrm>
          <a:prstGeom prst="rect">
            <a:avLst/>
          </a:prstGeom>
        </p:spPr>
        <p:txBody>
          <a:bodyPr vert="horz" wrap="square" lIns="0" tIns="0" rIns="0" bIns="0" rtlCol="0">
            <a:spAutoFit/>
          </a:bodyPr>
          <a:lstStyle/>
          <a:p>
            <a:pPr marL="1388745">
              <a:lnSpc>
                <a:spcPts val="4995"/>
              </a:lnSpc>
            </a:pPr>
            <a:r>
              <a:rPr sz="4200" b="1" spc="-210" dirty="0">
                <a:solidFill>
                  <a:srgbClr val="FFFFFF"/>
                </a:solidFill>
                <a:cs typeface="Arial"/>
              </a:rPr>
              <a:t>P</a:t>
            </a:r>
            <a:r>
              <a:rPr sz="4200" b="1" spc="-204" dirty="0">
                <a:solidFill>
                  <a:srgbClr val="FFFFFF"/>
                </a:solidFill>
                <a:cs typeface="Arial"/>
              </a:rPr>
              <a:t>opu</a:t>
            </a:r>
            <a:r>
              <a:rPr sz="4200" b="1" spc="-210" dirty="0">
                <a:solidFill>
                  <a:srgbClr val="FFFFFF"/>
                </a:solidFill>
                <a:cs typeface="Arial"/>
              </a:rPr>
              <a:t>l</a:t>
            </a:r>
            <a:r>
              <a:rPr sz="4200" b="1" spc="-200" dirty="0">
                <a:solidFill>
                  <a:srgbClr val="FFFFFF"/>
                </a:solidFill>
                <a:cs typeface="Arial"/>
              </a:rPr>
              <a:t>at</a:t>
            </a:r>
            <a:r>
              <a:rPr sz="4200" b="1" spc="-210" dirty="0">
                <a:solidFill>
                  <a:srgbClr val="FFFFFF"/>
                </a:solidFill>
                <a:cs typeface="Arial"/>
              </a:rPr>
              <a:t>i</a:t>
            </a:r>
            <a:r>
              <a:rPr sz="4200" b="1" spc="-204" dirty="0">
                <a:solidFill>
                  <a:srgbClr val="FFFFFF"/>
                </a:solidFill>
                <a:cs typeface="Arial"/>
              </a:rPr>
              <a:t>on</a:t>
            </a:r>
            <a:r>
              <a:rPr sz="4200" b="1" dirty="0">
                <a:solidFill>
                  <a:srgbClr val="FFFFFF"/>
                </a:solidFill>
                <a:cs typeface="Arial"/>
              </a:rPr>
              <a:t>:</a:t>
            </a:r>
            <a:r>
              <a:rPr sz="4200" b="1" spc="-405" dirty="0">
                <a:solidFill>
                  <a:srgbClr val="FFFFFF"/>
                </a:solidFill>
                <a:cs typeface="Arial"/>
              </a:rPr>
              <a:t> </a:t>
            </a:r>
            <a:r>
              <a:rPr sz="4200" b="1" spc="-515" dirty="0">
                <a:solidFill>
                  <a:srgbClr val="FFFFFF"/>
                </a:solidFill>
                <a:cs typeface="Arial"/>
              </a:rPr>
              <a:t>T</a:t>
            </a:r>
            <a:r>
              <a:rPr sz="4200" b="1" spc="-204" dirty="0">
                <a:solidFill>
                  <a:srgbClr val="FFFFFF"/>
                </a:solidFill>
                <a:cs typeface="Arial"/>
              </a:rPr>
              <a:t>od</a:t>
            </a:r>
            <a:r>
              <a:rPr sz="4200" b="1" spc="-200" dirty="0">
                <a:solidFill>
                  <a:srgbClr val="FFFFFF"/>
                </a:solidFill>
                <a:cs typeface="Arial"/>
              </a:rPr>
              <a:t>a</a:t>
            </a:r>
            <a:r>
              <a:rPr sz="4200" b="1" dirty="0">
                <a:solidFill>
                  <a:srgbClr val="FFFFFF"/>
                </a:solidFill>
                <a:cs typeface="Arial"/>
              </a:rPr>
              <a:t>y</a:t>
            </a:r>
            <a:r>
              <a:rPr sz="4200" b="1" spc="-405" dirty="0">
                <a:solidFill>
                  <a:srgbClr val="FFFFFF"/>
                </a:solidFill>
                <a:cs typeface="Arial"/>
              </a:rPr>
              <a:t> </a:t>
            </a:r>
            <a:r>
              <a:rPr sz="4200" b="1" dirty="0">
                <a:solidFill>
                  <a:srgbClr val="FFFFFF"/>
                </a:solidFill>
                <a:cs typeface="Arial"/>
              </a:rPr>
              <a:t>&amp;</a:t>
            </a:r>
            <a:r>
              <a:rPr sz="4200" b="1" spc="-400" dirty="0">
                <a:solidFill>
                  <a:srgbClr val="FFFFFF"/>
                </a:solidFill>
                <a:cs typeface="Arial"/>
              </a:rPr>
              <a:t> </a:t>
            </a:r>
            <a:r>
              <a:rPr sz="4200" b="1" spc="-200" dirty="0">
                <a:solidFill>
                  <a:srgbClr val="FFFFFF"/>
                </a:solidFill>
                <a:cs typeface="Arial"/>
              </a:rPr>
              <a:t>205</a:t>
            </a:r>
            <a:r>
              <a:rPr sz="4200" b="1" dirty="0">
                <a:solidFill>
                  <a:srgbClr val="FFFFFF"/>
                </a:solidFill>
                <a:cs typeface="Arial"/>
              </a:rPr>
              <a:t>0</a:t>
            </a:r>
            <a:endParaRPr sz="4200">
              <a:cs typeface="Arial"/>
            </a:endParaRPr>
          </a:p>
        </p:txBody>
      </p:sp>
      <p:sp>
        <p:nvSpPr>
          <p:cNvPr id="4" name="object 4"/>
          <p:cNvSpPr/>
          <p:nvPr/>
        </p:nvSpPr>
        <p:spPr>
          <a:xfrm>
            <a:off x="243992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5" name="object 5"/>
          <p:cNvSpPr/>
          <p:nvPr/>
        </p:nvSpPr>
        <p:spPr>
          <a:xfrm>
            <a:off x="243992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6" name="object 6"/>
          <p:cNvSpPr/>
          <p:nvPr/>
        </p:nvSpPr>
        <p:spPr>
          <a:xfrm>
            <a:off x="243992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7" name="object 7"/>
          <p:cNvSpPr/>
          <p:nvPr/>
        </p:nvSpPr>
        <p:spPr>
          <a:xfrm>
            <a:off x="299618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8" name="object 8"/>
          <p:cNvSpPr/>
          <p:nvPr/>
        </p:nvSpPr>
        <p:spPr>
          <a:xfrm>
            <a:off x="299618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9" name="object 9"/>
          <p:cNvSpPr/>
          <p:nvPr/>
        </p:nvSpPr>
        <p:spPr>
          <a:xfrm>
            <a:off x="299618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0" name="object 10"/>
          <p:cNvSpPr/>
          <p:nvPr/>
        </p:nvSpPr>
        <p:spPr>
          <a:xfrm>
            <a:off x="355396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1" name="object 11"/>
          <p:cNvSpPr/>
          <p:nvPr/>
        </p:nvSpPr>
        <p:spPr>
          <a:xfrm>
            <a:off x="3553967"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2" name="object 12"/>
          <p:cNvSpPr/>
          <p:nvPr/>
        </p:nvSpPr>
        <p:spPr>
          <a:xfrm>
            <a:off x="3553967"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3" name="object 13"/>
          <p:cNvSpPr/>
          <p:nvPr/>
        </p:nvSpPr>
        <p:spPr>
          <a:xfrm>
            <a:off x="411022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4" name="object 14"/>
          <p:cNvSpPr/>
          <p:nvPr/>
        </p:nvSpPr>
        <p:spPr>
          <a:xfrm>
            <a:off x="411022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5" name="object 15"/>
          <p:cNvSpPr/>
          <p:nvPr/>
        </p:nvSpPr>
        <p:spPr>
          <a:xfrm>
            <a:off x="411022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6" name="object 16"/>
          <p:cNvSpPr/>
          <p:nvPr/>
        </p:nvSpPr>
        <p:spPr>
          <a:xfrm>
            <a:off x="466648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7" name="object 17"/>
          <p:cNvSpPr/>
          <p:nvPr/>
        </p:nvSpPr>
        <p:spPr>
          <a:xfrm>
            <a:off x="466648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8" name="object 18"/>
          <p:cNvSpPr/>
          <p:nvPr/>
        </p:nvSpPr>
        <p:spPr>
          <a:xfrm>
            <a:off x="466648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9" name="object 19"/>
          <p:cNvSpPr/>
          <p:nvPr/>
        </p:nvSpPr>
        <p:spPr>
          <a:xfrm>
            <a:off x="522274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0" name="object 20"/>
          <p:cNvSpPr/>
          <p:nvPr/>
        </p:nvSpPr>
        <p:spPr>
          <a:xfrm>
            <a:off x="5222747"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1" name="object 21"/>
          <p:cNvSpPr/>
          <p:nvPr/>
        </p:nvSpPr>
        <p:spPr>
          <a:xfrm>
            <a:off x="5222747" y="4183379"/>
            <a:ext cx="0" cy="806450"/>
          </a:xfrm>
          <a:custGeom>
            <a:avLst/>
            <a:gdLst/>
            <a:ahLst/>
            <a:cxnLst/>
            <a:rect l="l" t="t" r="r" b="b"/>
            <a:pathLst>
              <a:path h="806450">
                <a:moveTo>
                  <a:pt x="0" y="0"/>
                </a:moveTo>
                <a:lnTo>
                  <a:pt x="0" y="80619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2" name="object 22"/>
          <p:cNvSpPr/>
          <p:nvPr/>
        </p:nvSpPr>
        <p:spPr>
          <a:xfrm>
            <a:off x="577900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3" name="object 23"/>
          <p:cNvSpPr/>
          <p:nvPr/>
        </p:nvSpPr>
        <p:spPr>
          <a:xfrm>
            <a:off x="5779008"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4" name="object 24"/>
          <p:cNvSpPr/>
          <p:nvPr/>
        </p:nvSpPr>
        <p:spPr>
          <a:xfrm>
            <a:off x="6336791"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5" name="object 25"/>
          <p:cNvSpPr/>
          <p:nvPr/>
        </p:nvSpPr>
        <p:spPr>
          <a:xfrm>
            <a:off x="6336791"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6" name="object 26"/>
          <p:cNvSpPr/>
          <p:nvPr/>
        </p:nvSpPr>
        <p:spPr>
          <a:xfrm>
            <a:off x="6893052"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7" name="object 27"/>
          <p:cNvSpPr/>
          <p:nvPr/>
        </p:nvSpPr>
        <p:spPr>
          <a:xfrm>
            <a:off x="7449311"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8" name="object 28"/>
          <p:cNvSpPr/>
          <p:nvPr/>
        </p:nvSpPr>
        <p:spPr>
          <a:xfrm>
            <a:off x="1883664" y="4183379"/>
            <a:ext cx="2905125" cy="437515"/>
          </a:xfrm>
          <a:custGeom>
            <a:avLst/>
            <a:gdLst/>
            <a:ahLst/>
            <a:cxnLst/>
            <a:rect l="l" t="t" r="r" b="b"/>
            <a:pathLst>
              <a:path w="2905125" h="437514">
                <a:moveTo>
                  <a:pt x="2904744" y="0"/>
                </a:moveTo>
                <a:lnTo>
                  <a:pt x="0" y="0"/>
                </a:lnTo>
                <a:lnTo>
                  <a:pt x="0" y="437388"/>
                </a:lnTo>
                <a:lnTo>
                  <a:pt x="2904744" y="437388"/>
                </a:lnTo>
                <a:lnTo>
                  <a:pt x="2904744" y="0"/>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29" name="object 29"/>
          <p:cNvSpPr/>
          <p:nvPr/>
        </p:nvSpPr>
        <p:spPr>
          <a:xfrm>
            <a:off x="1883664" y="2650235"/>
            <a:ext cx="1697989" cy="437515"/>
          </a:xfrm>
          <a:custGeom>
            <a:avLst/>
            <a:gdLst/>
            <a:ahLst/>
            <a:cxnLst/>
            <a:rect l="l" t="t" r="r" b="b"/>
            <a:pathLst>
              <a:path w="1697989" h="437514">
                <a:moveTo>
                  <a:pt x="1697736" y="0"/>
                </a:moveTo>
                <a:lnTo>
                  <a:pt x="0" y="0"/>
                </a:lnTo>
                <a:lnTo>
                  <a:pt x="0" y="437388"/>
                </a:lnTo>
                <a:lnTo>
                  <a:pt x="1697736" y="437388"/>
                </a:lnTo>
                <a:lnTo>
                  <a:pt x="1697736" y="0"/>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30" name="object 30"/>
          <p:cNvSpPr/>
          <p:nvPr/>
        </p:nvSpPr>
        <p:spPr>
          <a:xfrm>
            <a:off x="1883664" y="3745991"/>
            <a:ext cx="3878579" cy="437515"/>
          </a:xfrm>
          <a:custGeom>
            <a:avLst/>
            <a:gdLst/>
            <a:ahLst/>
            <a:cxnLst/>
            <a:rect l="l" t="t" r="r" b="b"/>
            <a:pathLst>
              <a:path w="3878579" h="437514">
                <a:moveTo>
                  <a:pt x="3878580" y="0"/>
                </a:moveTo>
                <a:lnTo>
                  <a:pt x="0" y="0"/>
                </a:lnTo>
                <a:lnTo>
                  <a:pt x="0" y="437387"/>
                </a:lnTo>
                <a:lnTo>
                  <a:pt x="3878580" y="437387"/>
                </a:lnTo>
                <a:lnTo>
                  <a:pt x="3878580" y="0"/>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31" name="object 31"/>
          <p:cNvSpPr/>
          <p:nvPr/>
        </p:nvSpPr>
        <p:spPr>
          <a:xfrm>
            <a:off x="1883664" y="2212848"/>
            <a:ext cx="4993005" cy="437515"/>
          </a:xfrm>
          <a:custGeom>
            <a:avLst/>
            <a:gdLst/>
            <a:ahLst/>
            <a:cxnLst/>
            <a:rect l="l" t="t" r="r" b="b"/>
            <a:pathLst>
              <a:path w="4993005" h="437514">
                <a:moveTo>
                  <a:pt x="4992624" y="0"/>
                </a:moveTo>
                <a:lnTo>
                  <a:pt x="0" y="0"/>
                </a:lnTo>
                <a:lnTo>
                  <a:pt x="0" y="437388"/>
                </a:lnTo>
                <a:lnTo>
                  <a:pt x="4992624" y="437388"/>
                </a:lnTo>
                <a:lnTo>
                  <a:pt x="4992624" y="0"/>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32" name="object 32"/>
          <p:cNvSpPr/>
          <p:nvPr/>
        </p:nvSpPr>
        <p:spPr>
          <a:xfrm>
            <a:off x="1842516" y="4949952"/>
            <a:ext cx="5607050" cy="0"/>
          </a:xfrm>
          <a:custGeom>
            <a:avLst/>
            <a:gdLst/>
            <a:ahLst/>
            <a:cxnLst/>
            <a:rect l="l" t="t" r="r" b="b"/>
            <a:pathLst>
              <a:path w="5607050">
                <a:moveTo>
                  <a:pt x="0" y="0"/>
                </a:moveTo>
                <a:lnTo>
                  <a:pt x="5606795"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3" name="object 33"/>
          <p:cNvSpPr/>
          <p:nvPr/>
        </p:nvSpPr>
        <p:spPr>
          <a:xfrm>
            <a:off x="1883664"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4" name="object 34"/>
          <p:cNvSpPr/>
          <p:nvPr/>
        </p:nvSpPr>
        <p:spPr>
          <a:xfrm>
            <a:off x="1842516" y="3416808"/>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5" name="object 35"/>
          <p:cNvSpPr/>
          <p:nvPr/>
        </p:nvSpPr>
        <p:spPr>
          <a:xfrm>
            <a:off x="1842516" y="1883664"/>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6" name="object 36"/>
          <p:cNvSpPr txBox="1"/>
          <p:nvPr/>
        </p:nvSpPr>
        <p:spPr>
          <a:xfrm>
            <a:off x="2394585"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1</a:t>
            </a:r>
            <a:endParaRPr sz="1000">
              <a:latin typeface="Arial Rounded MT Bold" panose="020F0704030504030204" pitchFamily="34" charset="0"/>
              <a:cs typeface="Calibri"/>
            </a:endParaRPr>
          </a:p>
        </p:txBody>
      </p:sp>
      <p:sp>
        <p:nvSpPr>
          <p:cNvPr id="37" name="object 37"/>
          <p:cNvSpPr txBox="1"/>
          <p:nvPr/>
        </p:nvSpPr>
        <p:spPr>
          <a:xfrm>
            <a:off x="2951226"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2</a:t>
            </a:r>
            <a:endParaRPr sz="1000">
              <a:latin typeface="Arial Rounded MT Bold" panose="020F0704030504030204" pitchFamily="34" charset="0"/>
              <a:cs typeface="Calibri"/>
            </a:endParaRPr>
          </a:p>
        </p:txBody>
      </p:sp>
      <p:sp>
        <p:nvSpPr>
          <p:cNvPr id="38" name="object 38"/>
          <p:cNvSpPr txBox="1"/>
          <p:nvPr/>
        </p:nvSpPr>
        <p:spPr>
          <a:xfrm>
            <a:off x="350799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3</a:t>
            </a:r>
            <a:endParaRPr sz="1000">
              <a:latin typeface="Arial Rounded MT Bold" panose="020F0704030504030204" pitchFamily="34" charset="0"/>
              <a:cs typeface="Calibri"/>
            </a:endParaRPr>
          </a:p>
        </p:txBody>
      </p:sp>
      <p:sp>
        <p:nvSpPr>
          <p:cNvPr id="39" name="object 39"/>
          <p:cNvSpPr txBox="1"/>
          <p:nvPr/>
        </p:nvSpPr>
        <p:spPr>
          <a:xfrm>
            <a:off x="40648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4</a:t>
            </a:r>
            <a:endParaRPr sz="1000">
              <a:latin typeface="Arial Rounded MT Bold" panose="020F0704030504030204" pitchFamily="34" charset="0"/>
              <a:cs typeface="Calibri"/>
            </a:endParaRPr>
          </a:p>
        </p:txBody>
      </p:sp>
      <p:sp>
        <p:nvSpPr>
          <p:cNvPr id="40" name="object 40"/>
          <p:cNvSpPr txBox="1"/>
          <p:nvPr/>
        </p:nvSpPr>
        <p:spPr>
          <a:xfrm>
            <a:off x="462152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5</a:t>
            </a:r>
            <a:endParaRPr sz="1000">
              <a:latin typeface="Arial Rounded MT Bold" panose="020F0704030504030204" pitchFamily="34" charset="0"/>
              <a:cs typeface="Calibri"/>
            </a:endParaRPr>
          </a:p>
        </p:txBody>
      </p:sp>
      <p:sp>
        <p:nvSpPr>
          <p:cNvPr id="41" name="object 41"/>
          <p:cNvSpPr txBox="1"/>
          <p:nvPr/>
        </p:nvSpPr>
        <p:spPr>
          <a:xfrm>
            <a:off x="5178297"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6</a:t>
            </a:r>
            <a:endParaRPr sz="1000">
              <a:latin typeface="Arial Rounded MT Bold" panose="020F0704030504030204" pitchFamily="34" charset="0"/>
              <a:cs typeface="Calibri"/>
            </a:endParaRPr>
          </a:p>
        </p:txBody>
      </p:sp>
      <p:sp>
        <p:nvSpPr>
          <p:cNvPr id="42" name="object 42"/>
          <p:cNvSpPr txBox="1"/>
          <p:nvPr/>
        </p:nvSpPr>
        <p:spPr>
          <a:xfrm>
            <a:off x="573519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7</a:t>
            </a:r>
            <a:endParaRPr sz="1000">
              <a:latin typeface="Arial Rounded MT Bold" panose="020F0704030504030204" pitchFamily="34" charset="0"/>
              <a:cs typeface="Calibri"/>
            </a:endParaRPr>
          </a:p>
        </p:txBody>
      </p:sp>
      <p:sp>
        <p:nvSpPr>
          <p:cNvPr id="43" name="object 43"/>
          <p:cNvSpPr txBox="1"/>
          <p:nvPr/>
        </p:nvSpPr>
        <p:spPr>
          <a:xfrm>
            <a:off x="629183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8</a:t>
            </a:r>
            <a:endParaRPr sz="1000">
              <a:latin typeface="Arial Rounded MT Bold" panose="020F0704030504030204" pitchFamily="34" charset="0"/>
              <a:cs typeface="Calibri"/>
            </a:endParaRPr>
          </a:p>
        </p:txBody>
      </p:sp>
      <p:sp>
        <p:nvSpPr>
          <p:cNvPr id="44" name="object 44"/>
          <p:cNvSpPr txBox="1"/>
          <p:nvPr/>
        </p:nvSpPr>
        <p:spPr>
          <a:xfrm>
            <a:off x="684860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9</a:t>
            </a:r>
            <a:endParaRPr sz="1000">
              <a:latin typeface="Arial Rounded MT Bold" panose="020F0704030504030204" pitchFamily="34" charset="0"/>
              <a:cs typeface="Calibri"/>
            </a:endParaRPr>
          </a:p>
        </p:txBody>
      </p:sp>
      <p:sp>
        <p:nvSpPr>
          <p:cNvPr id="45" name="object 45"/>
          <p:cNvSpPr txBox="1"/>
          <p:nvPr/>
        </p:nvSpPr>
        <p:spPr>
          <a:xfrm>
            <a:off x="7373493" y="5081015"/>
            <a:ext cx="285216" cy="153888"/>
          </a:xfrm>
          <a:prstGeom prst="rect">
            <a:avLst/>
          </a:prstGeom>
        </p:spPr>
        <p:txBody>
          <a:bodyPr vert="horz" wrap="square" lIns="0" tIns="0" rIns="0" bIns="0" rtlCol="0">
            <a:spAutoFit/>
          </a:bodyPr>
          <a:lstStyle/>
          <a:p>
            <a:pPr marL="12700">
              <a:lnSpc>
                <a:spcPct val="100000"/>
              </a:lnSpc>
            </a:pPr>
            <a:r>
              <a:rPr sz="1000" spc="-10" dirty="0">
                <a:solidFill>
                  <a:srgbClr val="FFFFFF"/>
                </a:solidFill>
                <a:latin typeface="Arial Rounded MT Bold" panose="020F0704030504030204" pitchFamily="34" charset="0"/>
                <a:cs typeface="Calibri"/>
              </a:rPr>
              <a:t>10</a:t>
            </a:r>
            <a:endParaRPr sz="1000" dirty="0">
              <a:latin typeface="Arial Rounded MT Bold" panose="020F0704030504030204" pitchFamily="34" charset="0"/>
              <a:cs typeface="Calibri"/>
            </a:endParaRPr>
          </a:p>
        </p:txBody>
      </p:sp>
      <p:sp>
        <p:nvSpPr>
          <p:cNvPr id="46" name="object 46"/>
          <p:cNvSpPr/>
          <p:nvPr/>
        </p:nvSpPr>
        <p:spPr>
          <a:xfrm>
            <a:off x="7658709" y="2750309"/>
            <a:ext cx="425009" cy="338964"/>
          </a:xfrm>
          <a:custGeom>
            <a:avLst/>
            <a:gdLst/>
            <a:ahLst/>
            <a:cxnLst/>
            <a:rect l="l" t="t" r="r" b="b"/>
            <a:pathLst>
              <a:path w="70484" h="70485">
                <a:moveTo>
                  <a:pt x="0" y="70103"/>
                </a:moveTo>
                <a:lnTo>
                  <a:pt x="70103" y="70103"/>
                </a:lnTo>
                <a:lnTo>
                  <a:pt x="70103" y="0"/>
                </a:lnTo>
                <a:lnTo>
                  <a:pt x="0" y="0"/>
                </a:lnTo>
                <a:lnTo>
                  <a:pt x="0" y="70103"/>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47" name="object 47"/>
          <p:cNvSpPr/>
          <p:nvPr/>
        </p:nvSpPr>
        <p:spPr>
          <a:xfrm>
            <a:off x="7658709" y="3087113"/>
            <a:ext cx="425009" cy="338964"/>
          </a:xfrm>
          <a:custGeom>
            <a:avLst/>
            <a:gdLst/>
            <a:ahLst/>
            <a:cxnLst/>
            <a:rect l="l" t="t" r="r" b="b"/>
            <a:pathLst>
              <a:path w="70484" h="70485">
                <a:moveTo>
                  <a:pt x="0" y="70104"/>
                </a:moveTo>
                <a:lnTo>
                  <a:pt x="70103" y="70104"/>
                </a:lnTo>
                <a:lnTo>
                  <a:pt x="70103" y="0"/>
                </a:lnTo>
                <a:lnTo>
                  <a:pt x="0" y="0"/>
                </a:lnTo>
                <a:lnTo>
                  <a:pt x="0" y="70104"/>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49" name="object 49"/>
          <p:cNvSpPr txBox="1"/>
          <p:nvPr/>
        </p:nvSpPr>
        <p:spPr>
          <a:xfrm>
            <a:off x="710200" y="2534931"/>
            <a:ext cx="984107" cy="246221"/>
          </a:xfrm>
          <a:prstGeom prst="rect">
            <a:avLst/>
          </a:prstGeom>
        </p:spPr>
        <p:txBody>
          <a:bodyPr vert="horz" wrap="square" lIns="0" tIns="0" rIns="0" bIns="0" rtlCol="0">
            <a:spAutoFit/>
          </a:bodyPr>
          <a:lstStyle/>
          <a:p>
            <a:pPr marL="12700">
              <a:lnSpc>
                <a:spcPct val="100000"/>
              </a:lnSpc>
              <a:spcBef>
                <a:spcPts val="470"/>
              </a:spcBef>
            </a:pPr>
            <a:r>
              <a:rPr sz="1600" spc="-10" dirty="0" smtClean="0">
                <a:solidFill>
                  <a:srgbClr val="FFFFFF"/>
                </a:solidFill>
                <a:latin typeface="Arial Rounded MT Bold" panose="020F0704030504030204" pitchFamily="34" charset="0"/>
                <a:cs typeface="Calibri"/>
              </a:rPr>
              <a:t>O</a:t>
            </a:r>
            <a:r>
              <a:rPr sz="1600" spc="-15" dirty="0" smtClean="0">
                <a:solidFill>
                  <a:srgbClr val="FFFFFF"/>
                </a:solidFill>
                <a:latin typeface="Arial Rounded MT Bold" panose="020F0704030504030204" pitchFamily="34" charset="0"/>
                <a:cs typeface="Calibri"/>
              </a:rPr>
              <a:t>v</a:t>
            </a:r>
            <a:r>
              <a:rPr sz="1600" spc="-10" dirty="0" smtClean="0">
                <a:solidFill>
                  <a:srgbClr val="FFFFFF"/>
                </a:solidFill>
                <a:latin typeface="Arial Rounded MT Bold" panose="020F0704030504030204" pitchFamily="34" charset="0"/>
                <a:cs typeface="Calibri"/>
              </a:rPr>
              <a:t>e</a:t>
            </a:r>
            <a:r>
              <a:rPr sz="1600" spc="-5" dirty="0" smtClean="0">
                <a:solidFill>
                  <a:srgbClr val="FFFFFF"/>
                </a:solidFill>
                <a:latin typeface="Arial Rounded MT Bold" panose="020F0704030504030204" pitchFamily="34" charset="0"/>
                <a:cs typeface="Calibri"/>
              </a:rPr>
              <a:t>r</a:t>
            </a:r>
            <a:r>
              <a:rPr sz="1600" spc="1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65s</a:t>
            </a:r>
            <a:endParaRPr sz="1600" dirty="0">
              <a:latin typeface="Arial Rounded MT Bold" panose="020F0704030504030204" pitchFamily="34" charset="0"/>
              <a:cs typeface="Calibri"/>
            </a:endParaRPr>
          </a:p>
        </p:txBody>
      </p:sp>
      <p:sp>
        <p:nvSpPr>
          <p:cNvPr id="48" name="object 48"/>
          <p:cNvSpPr txBox="1"/>
          <p:nvPr/>
        </p:nvSpPr>
        <p:spPr>
          <a:xfrm>
            <a:off x="632794" y="4102083"/>
            <a:ext cx="1249662" cy="246221"/>
          </a:xfrm>
          <a:prstGeom prst="rect">
            <a:avLst/>
          </a:prstGeom>
        </p:spPr>
        <p:txBody>
          <a:bodyPr vert="horz" wrap="square" lIns="0" tIns="0" rIns="0" bIns="0" rtlCol="0">
            <a:spAutoFit/>
          </a:bodyPr>
          <a:lstStyle/>
          <a:p>
            <a:pPr marL="12700">
              <a:lnSpc>
                <a:spcPct val="100000"/>
              </a:lnSpc>
              <a:spcBef>
                <a:spcPts val="465"/>
              </a:spcBef>
            </a:pPr>
            <a:r>
              <a:rPr sz="1600" spc="-10" dirty="0" smtClean="0">
                <a:solidFill>
                  <a:srgbClr val="FFFFFF"/>
                </a:solidFill>
                <a:latin typeface="Arial Rounded MT Bold" panose="020F0704030504030204" pitchFamily="34" charset="0"/>
                <a:cs typeface="Calibri"/>
              </a:rPr>
              <a:t>Unde</a:t>
            </a:r>
            <a:r>
              <a:rPr sz="1600" spc="-5" dirty="0" smtClean="0">
                <a:solidFill>
                  <a:srgbClr val="FFFFFF"/>
                </a:solidFill>
                <a:latin typeface="Arial Rounded MT Bold" panose="020F0704030504030204" pitchFamily="34" charset="0"/>
                <a:cs typeface="Calibri"/>
              </a:rPr>
              <a:t>r</a:t>
            </a:r>
            <a:r>
              <a:rPr sz="160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18s</a:t>
            </a:r>
            <a:endParaRPr sz="1600" dirty="0">
              <a:latin typeface="Arial Rounded MT Bold" panose="020F0704030504030204" pitchFamily="34" charset="0"/>
              <a:cs typeface="Calibri"/>
            </a:endParaRPr>
          </a:p>
        </p:txBody>
      </p:sp>
      <p:sp>
        <p:nvSpPr>
          <p:cNvPr id="50" name="object 50"/>
          <p:cNvSpPr txBox="1"/>
          <p:nvPr/>
        </p:nvSpPr>
        <p:spPr>
          <a:xfrm>
            <a:off x="18376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0</a:t>
            </a:r>
            <a:endParaRPr sz="1000">
              <a:latin typeface="Arial Rounded MT Bold" panose="020F0704030504030204" pitchFamily="34" charset="0"/>
              <a:cs typeface="Calibri"/>
            </a:endParaRPr>
          </a:p>
        </p:txBody>
      </p:sp>
      <p:sp>
        <p:nvSpPr>
          <p:cNvPr id="51" name="object 51"/>
          <p:cNvSpPr txBox="1"/>
          <p:nvPr/>
        </p:nvSpPr>
        <p:spPr>
          <a:xfrm>
            <a:off x="2448560" y="1493392"/>
            <a:ext cx="4924933" cy="276999"/>
          </a:xfrm>
          <a:prstGeom prst="rect">
            <a:avLst/>
          </a:prstGeom>
        </p:spPr>
        <p:txBody>
          <a:bodyPr vert="horz" wrap="square" lIns="0" tIns="0" rIns="0" bIns="0" rtlCol="0">
            <a:spAutoFit/>
          </a:bodyPr>
          <a:lstStyle/>
          <a:p>
            <a:pPr marL="12700">
              <a:lnSpc>
                <a:spcPct val="100000"/>
              </a:lnSpc>
            </a:pPr>
            <a:r>
              <a:rPr sz="1800" b="1" spc="-2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o</a:t>
            </a:r>
            <a:r>
              <a:rPr sz="1800" b="1" spc="-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ul</a:t>
            </a:r>
            <a:r>
              <a:rPr sz="1800" b="1" spc="-25" dirty="0">
                <a:solidFill>
                  <a:srgbClr val="FFFFFF"/>
                </a:solidFill>
                <a:latin typeface="Arial Rounded MT Bold" panose="020F0704030504030204" pitchFamily="34" charset="0"/>
                <a:cs typeface="Calibri"/>
              </a:rPr>
              <a:t>a</a:t>
            </a:r>
            <a:r>
              <a:rPr sz="1800" b="1" spc="-10" dirty="0">
                <a:solidFill>
                  <a:srgbClr val="FFFFFF"/>
                </a:solidFill>
                <a:latin typeface="Arial Rounded MT Bold" panose="020F0704030504030204" pitchFamily="34" charset="0"/>
                <a:cs typeface="Calibri"/>
              </a:rPr>
              <a:t>tion</a:t>
            </a:r>
            <a:r>
              <a:rPr sz="1800" b="1" spc="-50" dirty="0">
                <a:solidFill>
                  <a:srgbClr val="FFFFFF"/>
                </a:solidFill>
                <a:latin typeface="Arial Rounded MT Bold" panose="020F0704030504030204" pitchFamily="34" charset="0"/>
                <a:cs typeface="Calibri"/>
              </a:rPr>
              <a:t> </a:t>
            </a:r>
            <a:r>
              <a:rPr sz="1800" b="1" dirty="0">
                <a:solidFill>
                  <a:srgbClr val="FFFFFF"/>
                </a:solidFill>
                <a:latin typeface="Arial Rounded MT Bold" panose="020F0704030504030204" pitchFamily="34" charset="0"/>
                <a:cs typeface="Calibri"/>
              </a:rPr>
              <a:t>G</a:t>
            </a:r>
            <a:r>
              <a:rPr sz="1800" b="1" spc="-30" dirty="0">
                <a:solidFill>
                  <a:srgbClr val="FFFFFF"/>
                </a:solidFill>
                <a:latin typeface="Arial Rounded MT Bold" panose="020F0704030504030204" pitchFamily="34" charset="0"/>
                <a:cs typeface="Calibri"/>
              </a:rPr>
              <a:t>r</a:t>
            </a:r>
            <a:r>
              <a:rPr sz="1800" b="1" spc="-10" dirty="0">
                <a:solidFill>
                  <a:srgbClr val="FFFFFF"/>
                </a:solidFill>
                <a:latin typeface="Arial Rounded MT Bold" panose="020F0704030504030204" pitchFamily="34" charset="0"/>
                <a:cs typeface="Calibri"/>
              </a:rPr>
              <a:t>owth:</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2011</a:t>
            </a:r>
            <a:r>
              <a:rPr sz="1800" b="1" dirty="0">
                <a:solidFill>
                  <a:srgbClr val="FFFFFF"/>
                </a:solidFill>
                <a:latin typeface="Arial Rounded MT Bold" panose="020F0704030504030204" pitchFamily="34" charset="0"/>
                <a:cs typeface="Calibri"/>
              </a:rPr>
              <a:t>-</a:t>
            </a:r>
            <a:r>
              <a:rPr sz="1800" b="1" spc="-10" dirty="0">
                <a:solidFill>
                  <a:srgbClr val="FFFFFF"/>
                </a:solidFill>
                <a:latin typeface="Arial Rounded MT Bold" panose="020F0704030504030204" pitchFamily="34" charset="0"/>
                <a:cs typeface="Calibri"/>
              </a:rPr>
              <a:t>2050</a:t>
            </a:r>
            <a:r>
              <a:rPr sz="1800" b="1" dirty="0">
                <a:solidFill>
                  <a:srgbClr val="FFFFFF"/>
                </a:solidFill>
                <a:latin typeface="Arial Rounded MT Bold" panose="020F0704030504030204" pitchFamily="34" charset="0"/>
                <a:cs typeface="Calibri"/>
              </a:rPr>
              <a:t> </a:t>
            </a:r>
            <a:r>
              <a:rPr sz="1800" b="1" spc="-10" dirty="0">
                <a:solidFill>
                  <a:srgbClr val="FFFFFF"/>
                </a:solidFill>
                <a:latin typeface="Arial Rounded MT Bold" panose="020F0704030504030204" pitchFamily="34" charset="0"/>
                <a:cs typeface="Calibri"/>
              </a:rPr>
              <a:t>(in</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milli</a:t>
            </a:r>
            <a:r>
              <a:rPr sz="1800" b="1" dirty="0">
                <a:solidFill>
                  <a:srgbClr val="FFFFFF"/>
                </a:solidFill>
                <a:latin typeface="Arial Rounded MT Bold" panose="020F0704030504030204" pitchFamily="34" charset="0"/>
                <a:cs typeface="Calibri"/>
              </a:rPr>
              <a:t>o</a:t>
            </a:r>
            <a:r>
              <a:rPr sz="1800" b="1" spc="-10" dirty="0">
                <a:solidFill>
                  <a:srgbClr val="FFFFFF"/>
                </a:solidFill>
                <a:latin typeface="Arial Rounded MT Bold" panose="020F0704030504030204" pitchFamily="34" charset="0"/>
                <a:cs typeface="Calibri"/>
              </a:rPr>
              <a:t>ns)</a:t>
            </a:r>
            <a:endParaRPr sz="1800" dirty="0">
              <a:latin typeface="Arial Rounded MT Bold" panose="020F0704030504030204" pitchFamily="34" charset="0"/>
              <a:cs typeface="Calibri"/>
            </a:endParaRPr>
          </a:p>
        </p:txBody>
      </p:sp>
      <p:graphicFrame>
        <p:nvGraphicFramePr>
          <p:cNvPr id="2" name="object 2"/>
          <p:cNvGraphicFramePr>
            <a:graphicFrameLocks noGrp="1"/>
          </p:cNvGraphicFramePr>
          <p:nvPr>
            <p:extLst/>
          </p:nvPr>
        </p:nvGraphicFramePr>
        <p:xfrm>
          <a:off x="2330450" y="5525770"/>
          <a:ext cx="4572000" cy="741680"/>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pPr algn="ctr"/>
                      <a:endParaRPr sz="1000" dirty="0">
                        <a:latin typeface="Arial Rounded MT Bold" panose="020F0704030504030204" pitchFamily="34" charset="0"/>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51324"/>
                    </a:solidFill>
                  </a:tcPr>
                </a:tc>
                <a:tc>
                  <a:txBody>
                    <a:bodyPr/>
                    <a:lstStyle/>
                    <a:p>
                      <a:pPr marL="85725" algn="ctr">
                        <a:lnSpc>
                          <a:spcPct val="100000"/>
                        </a:lnSpc>
                      </a:pPr>
                      <a:r>
                        <a:rPr sz="1800" b="1" dirty="0">
                          <a:solidFill>
                            <a:srgbClr val="FFFFFF"/>
                          </a:solidFill>
                          <a:latin typeface="Arial Rounded MT Bold" panose="020F0704030504030204" pitchFamily="34" charset="0"/>
                          <a:cs typeface="Arial"/>
                        </a:rPr>
                        <a:t>Under</a:t>
                      </a:r>
                      <a:r>
                        <a:rPr sz="1800" b="1" spc="-15" dirty="0">
                          <a:solidFill>
                            <a:srgbClr val="FFFFFF"/>
                          </a:solidFill>
                          <a:latin typeface="Arial Rounded MT Bold" panose="020F0704030504030204" pitchFamily="34" charset="0"/>
                          <a:cs typeface="Arial"/>
                        </a:rPr>
                        <a:t> </a:t>
                      </a:r>
                      <a:r>
                        <a:rPr sz="1800" b="1" dirty="0">
                          <a:solidFill>
                            <a:srgbClr val="FFFFFF"/>
                          </a:solidFill>
                          <a:latin typeface="Arial Rounded MT Bold" panose="020F0704030504030204" pitchFamily="34" charset="0"/>
                          <a:cs typeface="Arial"/>
                        </a:rPr>
                        <a:t>1</a:t>
                      </a:r>
                      <a:r>
                        <a:rPr sz="1800" b="1" spc="-10" dirty="0">
                          <a:solidFill>
                            <a:srgbClr val="FFFFFF"/>
                          </a:solidFill>
                          <a:latin typeface="Arial Rounded MT Bold" panose="020F0704030504030204" pitchFamily="34" charset="0"/>
                          <a:cs typeface="Arial"/>
                        </a:rPr>
                        <a:t>8</a:t>
                      </a:r>
                      <a:r>
                        <a:rPr sz="1800" b="1" dirty="0">
                          <a:solidFill>
                            <a:srgbClr val="FFFFFF"/>
                          </a:solidFill>
                          <a:latin typeface="Arial Rounded MT Bold" panose="020F0704030504030204" pitchFamily="34" charset="0"/>
                          <a:cs typeface="Arial"/>
                        </a:rPr>
                        <a:t>s</a:t>
                      </a:r>
                      <a:endParaRPr sz="1800">
                        <a:latin typeface="Arial Rounded MT Bold" panose="020F0704030504030204" pitchFamily="34" charset="0"/>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51324"/>
                    </a:solidFill>
                  </a:tcPr>
                </a:tc>
                <a:tc>
                  <a:txBody>
                    <a:bodyPr/>
                    <a:lstStyle/>
                    <a:p>
                      <a:pPr marL="85725" algn="ctr">
                        <a:lnSpc>
                          <a:spcPct val="100000"/>
                        </a:lnSpc>
                      </a:pPr>
                      <a:r>
                        <a:rPr sz="1800" b="1" dirty="0">
                          <a:solidFill>
                            <a:srgbClr val="FFFFFF"/>
                          </a:solidFill>
                          <a:latin typeface="Arial Rounded MT Bold" panose="020F0704030504030204" pitchFamily="34" charset="0"/>
                          <a:cs typeface="Arial"/>
                        </a:rPr>
                        <a:t>O</a:t>
                      </a:r>
                      <a:r>
                        <a:rPr sz="1800" b="1" spc="-40" dirty="0">
                          <a:solidFill>
                            <a:srgbClr val="FFFFFF"/>
                          </a:solidFill>
                          <a:latin typeface="Arial Rounded MT Bold" panose="020F0704030504030204" pitchFamily="34" charset="0"/>
                          <a:cs typeface="Arial"/>
                        </a:rPr>
                        <a:t>v</a:t>
                      </a:r>
                      <a:r>
                        <a:rPr sz="1800" b="1" dirty="0">
                          <a:solidFill>
                            <a:srgbClr val="FFFFFF"/>
                          </a:solidFill>
                          <a:latin typeface="Arial Rounded MT Bold" panose="020F0704030504030204" pitchFamily="34" charset="0"/>
                          <a:cs typeface="Arial"/>
                        </a:rPr>
                        <a:t>er</a:t>
                      </a:r>
                      <a:r>
                        <a:rPr sz="1800" b="1" spc="15" dirty="0">
                          <a:solidFill>
                            <a:srgbClr val="FFFFFF"/>
                          </a:solidFill>
                          <a:latin typeface="Arial Rounded MT Bold" panose="020F0704030504030204" pitchFamily="34" charset="0"/>
                          <a:cs typeface="Arial"/>
                        </a:rPr>
                        <a:t> </a:t>
                      </a:r>
                      <a:r>
                        <a:rPr sz="1800" b="1" dirty="0">
                          <a:solidFill>
                            <a:srgbClr val="FFFFFF"/>
                          </a:solidFill>
                          <a:latin typeface="Arial Rounded MT Bold" panose="020F0704030504030204" pitchFamily="34" charset="0"/>
                          <a:cs typeface="Arial"/>
                        </a:rPr>
                        <a:t>6</a:t>
                      </a:r>
                      <a:r>
                        <a:rPr sz="1800" b="1" spc="-10" dirty="0">
                          <a:solidFill>
                            <a:srgbClr val="FFFFFF"/>
                          </a:solidFill>
                          <a:latin typeface="Arial Rounded MT Bold" panose="020F0704030504030204" pitchFamily="34" charset="0"/>
                          <a:cs typeface="Arial"/>
                        </a:rPr>
                        <a:t>5</a:t>
                      </a:r>
                      <a:r>
                        <a:rPr sz="1800" b="1" dirty="0">
                          <a:solidFill>
                            <a:srgbClr val="FFFFFF"/>
                          </a:solidFill>
                          <a:latin typeface="Arial Rounded MT Bold" panose="020F0704030504030204" pitchFamily="34" charset="0"/>
                          <a:cs typeface="Arial"/>
                        </a:rPr>
                        <a:t>s</a:t>
                      </a:r>
                      <a:endParaRPr sz="1800">
                        <a:latin typeface="Arial Rounded MT Bold" panose="020F0704030504030204" pitchFamily="34" charset="0"/>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51324"/>
                    </a:solidFill>
                  </a:tcPr>
                </a:tc>
                <a:extLst>
                  <a:ext uri="{0D108BD9-81ED-4DB2-BD59-A6C34878D82A}">
                    <a16:rowId xmlns:a16="http://schemas.microsoft.com/office/drawing/2014/main" val="10000"/>
                  </a:ext>
                </a:extLst>
              </a:tr>
              <a:tr h="370840">
                <a:tc>
                  <a:txBody>
                    <a:bodyPr/>
                    <a:lstStyle/>
                    <a:p>
                      <a:pPr marL="85090" algn="ctr">
                        <a:lnSpc>
                          <a:spcPct val="100000"/>
                        </a:lnSpc>
                      </a:pPr>
                      <a:r>
                        <a:rPr sz="1800" dirty="0">
                          <a:latin typeface="Arial Rounded MT Bold" panose="020F0704030504030204" pitchFamily="34" charset="0"/>
                          <a:cs typeface="Arial"/>
                        </a:rPr>
                        <a:t>%</a:t>
                      </a:r>
                      <a:r>
                        <a:rPr sz="1800" spc="-15" dirty="0">
                          <a:latin typeface="Arial Rounded MT Bold" panose="020F0704030504030204" pitchFamily="34" charset="0"/>
                          <a:cs typeface="Arial"/>
                        </a:rPr>
                        <a:t> </a:t>
                      </a:r>
                      <a:r>
                        <a:rPr sz="1800" dirty="0">
                          <a:latin typeface="Arial Rounded MT Bold" panose="020F0704030504030204" pitchFamily="34" charset="0"/>
                          <a:cs typeface="Arial"/>
                        </a:rPr>
                        <a:t>i</a:t>
                      </a:r>
                      <a:r>
                        <a:rPr sz="1800" spc="-10" dirty="0">
                          <a:latin typeface="Arial Rounded MT Bold" panose="020F0704030504030204" pitchFamily="34" charset="0"/>
                          <a:cs typeface="Arial"/>
                        </a:rPr>
                        <a:t>n</a:t>
                      </a:r>
                      <a:r>
                        <a:rPr sz="1800" dirty="0">
                          <a:latin typeface="Arial Rounded MT Bold" panose="020F0704030504030204" pitchFamily="34" charset="0"/>
                          <a:cs typeface="Arial"/>
                        </a:rPr>
                        <a:t>cre</a:t>
                      </a:r>
                      <a:r>
                        <a:rPr sz="1800" spc="-10" dirty="0">
                          <a:latin typeface="Arial Rounded MT Bold" panose="020F0704030504030204" pitchFamily="34" charset="0"/>
                          <a:cs typeface="Arial"/>
                        </a:rPr>
                        <a:t>a</a:t>
                      </a:r>
                      <a:r>
                        <a:rPr sz="1800" dirty="0">
                          <a:latin typeface="Arial Rounded MT Bold" panose="020F0704030504030204" pitchFamily="34" charset="0"/>
                          <a:cs typeface="Arial"/>
                        </a:rPr>
                        <a:t>se</a:t>
                      </a:r>
                      <a:endParaRPr sz="1800">
                        <a:latin typeface="Arial Rounded MT Bold" panose="020F0704030504030204" pitchFamily="34" charset="0"/>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BEBEBE"/>
                    </a:solidFill>
                  </a:tcPr>
                </a:tc>
                <a:tc>
                  <a:txBody>
                    <a:bodyPr/>
                    <a:lstStyle/>
                    <a:p>
                      <a:pPr marL="85725" algn="ctr">
                        <a:lnSpc>
                          <a:spcPct val="100000"/>
                        </a:lnSpc>
                      </a:pPr>
                      <a:r>
                        <a:rPr sz="1800" spc="-5" dirty="0">
                          <a:latin typeface="Arial Rounded MT Bold" panose="020F0704030504030204" pitchFamily="34" charset="0"/>
                          <a:cs typeface="Arial"/>
                        </a:rPr>
                        <a:t>34%</a:t>
                      </a:r>
                      <a:endParaRPr sz="1800">
                        <a:latin typeface="Arial Rounded MT Bold" panose="020F0704030504030204" pitchFamily="34" charset="0"/>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BEBEBE"/>
                    </a:solidFill>
                  </a:tcPr>
                </a:tc>
                <a:tc>
                  <a:txBody>
                    <a:bodyPr/>
                    <a:lstStyle/>
                    <a:p>
                      <a:pPr marL="85725" algn="ctr">
                        <a:lnSpc>
                          <a:spcPct val="100000"/>
                        </a:lnSpc>
                      </a:pPr>
                      <a:r>
                        <a:rPr sz="1800" spc="-5" dirty="0">
                          <a:latin typeface="Arial Rounded MT Bold" panose="020F0704030504030204" pitchFamily="34" charset="0"/>
                          <a:cs typeface="Arial"/>
                        </a:rPr>
                        <a:t>294%</a:t>
                      </a:r>
                      <a:endParaRPr sz="1800" dirty="0">
                        <a:latin typeface="Arial Rounded MT Bold" panose="020F0704030504030204" pitchFamily="34" charset="0"/>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BEBEBE"/>
                    </a:solidFill>
                  </a:tcPr>
                </a:tc>
                <a:extLst>
                  <a:ext uri="{0D108BD9-81ED-4DB2-BD59-A6C34878D82A}">
                    <a16:rowId xmlns:a16="http://schemas.microsoft.com/office/drawing/2014/main" val="10001"/>
                  </a:ext>
                </a:extLst>
              </a:tr>
            </a:tbl>
          </a:graphicData>
        </a:graphic>
      </p:graphicFrame>
      <p:sp>
        <p:nvSpPr>
          <p:cNvPr id="53" name="Rectangle 52"/>
          <p:cNvSpPr/>
          <p:nvPr/>
        </p:nvSpPr>
        <p:spPr>
          <a:xfrm>
            <a:off x="8025383" y="2713599"/>
            <a:ext cx="828651" cy="723275"/>
          </a:xfrm>
          <a:prstGeom prst="rect">
            <a:avLst/>
          </a:prstGeom>
        </p:spPr>
        <p:txBody>
          <a:bodyPr wrap="square">
            <a:spAutoFit/>
          </a:bodyPr>
          <a:lstStyle/>
          <a:p>
            <a:pPr marR="5080" algn="r">
              <a:lnSpc>
                <a:spcPct val="100000"/>
              </a:lnSpc>
            </a:pPr>
            <a:r>
              <a:rPr lang="en-US" spc="-10" dirty="0">
                <a:solidFill>
                  <a:srgbClr val="FFFFFF"/>
                </a:solidFill>
                <a:latin typeface="Arial Rounded MT Bold" panose="020F0704030504030204" pitchFamily="34" charset="0"/>
                <a:cs typeface="Calibri"/>
              </a:rPr>
              <a:t>2050</a:t>
            </a:r>
            <a:endParaRPr lang="en-US" dirty="0">
              <a:latin typeface="Arial Rounded MT Bold" panose="020F0704030504030204" pitchFamily="34" charset="0"/>
              <a:cs typeface="Calibri"/>
            </a:endParaRPr>
          </a:p>
          <a:p>
            <a:pPr marR="5080" algn="r">
              <a:lnSpc>
                <a:spcPct val="100000"/>
              </a:lnSpc>
              <a:spcBef>
                <a:spcPts val="610"/>
              </a:spcBef>
            </a:pPr>
            <a:r>
              <a:rPr lang="en-US" spc="-10" dirty="0">
                <a:solidFill>
                  <a:srgbClr val="FFFFFF"/>
                </a:solidFill>
                <a:latin typeface="Arial Rounded MT Bold" panose="020F0704030504030204" pitchFamily="34" charset="0"/>
                <a:cs typeface="Calibri"/>
              </a:rPr>
              <a:t>2011</a:t>
            </a:r>
            <a:endParaRPr lang="en-US" dirty="0">
              <a:latin typeface="Arial Rounded MT Bold" panose="020F0704030504030204" pitchFamily="34" charset="0"/>
              <a:cs typeface="Calibri"/>
            </a:endParaRPr>
          </a:p>
        </p:txBody>
      </p:sp>
      <p:sp>
        <p:nvSpPr>
          <p:cNvPr id="54" name="object 49"/>
          <p:cNvSpPr txBox="1"/>
          <p:nvPr/>
        </p:nvSpPr>
        <p:spPr>
          <a:xfrm>
            <a:off x="7037933" y="2290187"/>
            <a:ext cx="620776" cy="246221"/>
          </a:xfrm>
          <a:prstGeom prst="rect">
            <a:avLst/>
          </a:prstGeom>
        </p:spPr>
        <p:txBody>
          <a:bodyPr vert="horz" wrap="square" lIns="0" tIns="0" rIns="0" bIns="0" rtlCol="0">
            <a:spAutoFit/>
          </a:bodyPr>
          <a:lstStyle/>
          <a:p>
            <a:pPr marR="5080">
              <a:lnSpc>
                <a:spcPct val="100000"/>
              </a:lnSpc>
              <a:tabLst>
                <a:tab pos="3368675" algn="l"/>
                <a:tab pos="6629400" algn="l"/>
              </a:tabLst>
            </a:pPr>
            <a:r>
              <a:rPr sz="1600" spc="-5" dirty="0" smtClean="0">
                <a:solidFill>
                  <a:srgbClr val="FFFFFF"/>
                </a:solidFill>
                <a:latin typeface="Arial Rounded MT Bold" panose="020F0704030504030204" pitchFamily="34" charset="0"/>
                <a:cs typeface="Calibri"/>
              </a:rPr>
              <a:t>8.97</a:t>
            </a:r>
            <a:endParaRPr sz="1600" dirty="0">
              <a:latin typeface="Arial Rounded MT Bold" panose="020F0704030504030204" pitchFamily="34" charset="0"/>
              <a:cs typeface="Calibri"/>
            </a:endParaRPr>
          </a:p>
        </p:txBody>
      </p:sp>
      <p:sp>
        <p:nvSpPr>
          <p:cNvPr id="55" name="object 49"/>
          <p:cNvSpPr txBox="1"/>
          <p:nvPr/>
        </p:nvSpPr>
        <p:spPr>
          <a:xfrm>
            <a:off x="3740936" y="2763980"/>
            <a:ext cx="1120348" cy="246221"/>
          </a:xfrm>
          <a:prstGeom prst="rect">
            <a:avLst/>
          </a:prstGeom>
        </p:spPr>
        <p:txBody>
          <a:bodyPr vert="horz" wrap="square" lIns="0" tIns="0" rIns="0" bIns="0" rtlCol="0">
            <a:spAutoFit/>
          </a:bodyPr>
          <a:lstStyle/>
          <a:p>
            <a:pPr marR="654685">
              <a:lnSpc>
                <a:spcPct val="100000"/>
              </a:lnSpc>
              <a:spcBef>
                <a:spcPts val="580"/>
              </a:spcBef>
              <a:tabLst>
                <a:tab pos="3368675" algn="l"/>
              </a:tabLst>
            </a:pPr>
            <a:r>
              <a:rPr sz="1600" spc="-5" dirty="0" smtClean="0">
                <a:solidFill>
                  <a:srgbClr val="FFFFFF"/>
                </a:solidFill>
                <a:latin typeface="Arial Rounded MT Bold" panose="020F0704030504030204" pitchFamily="34" charset="0"/>
                <a:cs typeface="Calibri"/>
              </a:rPr>
              <a:t>3.05</a:t>
            </a:r>
            <a:endParaRPr sz="1600" dirty="0">
              <a:latin typeface="Arial Rounded MT Bold" panose="020F0704030504030204" pitchFamily="34" charset="0"/>
              <a:cs typeface="Calibri"/>
            </a:endParaRPr>
          </a:p>
        </p:txBody>
      </p:sp>
      <p:sp>
        <p:nvSpPr>
          <p:cNvPr id="56" name="object 48"/>
          <p:cNvSpPr txBox="1"/>
          <p:nvPr/>
        </p:nvSpPr>
        <p:spPr>
          <a:xfrm>
            <a:off x="5896508" y="3833858"/>
            <a:ext cx="664448" cy="246221"/>
          </a:xfrm>
          <a:prstGeom prst="rect">
            <a:avLst/>
          </a:prstGeom>
        </p:spPr>
        <p:txBody>
          <a:bodyPr vert="horz" wrap="square" lIns="0" tIns="0" rIns="0" bIns="0" rtlCol="0">
            <a:spAutoFit/>
          </a:bodyPr>
          <a:lstStyle/>
          <a:p>
            <a:pPr marR="5080">
              <a:lnSpc>
                <a:spcPct val="100000"/>
              </a:lnSpc>
              <a:spcBef>
                <a:spcPts val="610"/>
              </a:spcBef>
            </a:pPr>
            <a:r>
              <a:rPr sz="1600" spc="-5" dirty="0" smtClean="0">
                <a:solidFill>
                  <a:srgbClr val="FFFFFF"/>
                </a:solidFill>
                <a:latin typeface="Arial Rounded MT Bold" panose="020F0704030504030204" pitchFamily="34" charset="0"/>
                <a:cs typeface="Calibri"/>
              </a:rPr>
              <a:t>6.</a:t>
            </a:r>
            <a:r>
              <a:rPr sz="1600" spc="-10" dirty="0" smtClean="0">
                <a:solidFill>
                  <a:srgbClr val="FFFFFF"/>
                </a:solidFill>
                <a:latin typeface="Arial Rounded MT Bold" panose="020F0704030504030204" pitchFamily="34" charset="0"/>
                <a:cs typeface="Calibri"/>
              </a:rPr>
              <a:t>9</a:t>
            </a:r>
            <a:r>
              <a:rPr sz="1600" spc="-5" dirty="0" smtClean="0">
                <a:solidFill>
                  <a:srgbClr val="FFFFFF"/>
                </a:solidFill>
                <a:latin typeface="Arial Rounded MT Bold" panose="020F0704030504030204" pitchFamily="34" charset="0"/>
                <a:cs typeface="Calibri"/>
              </a:rPr>
              <a:t>7</a:t>
            </a:r>
            <a:endParaRPr sz="1600" dirty="0">
              <a:latin typeface="Arial Rounded MT Bold" panose="020F0704030504030204" pitchFamily="34" charset="0"/>
              <a:cs typeface="Calibri"/>
            </a:endParaRPr>
          </a:p>
        </p:txBody>
      </p:sp>
      <p:sp>
        <p:nvSpPr>
          <p:cNvPr id="57" name="object 48"/>
          <p:cNvSpPr txBox="1"/>
          <p:nvPr/>
        </p:nvSpPr>
        <p:spPr>
          <a:xfrm>
            <a:off x="4860798" y="4268794"/>
            <a:ext cx="558499" cy="246221"/>
          </a:xfrm>
          <a:prstGeom prst="rect">
            <a:avLst/>
          </a:prstGeom>
        </p:spPr>
        <p:txBody>
          <a:bodyPr vert="horz" wrap="square" lIns="0" tIns="0" rIns="0" bIns="0" rtlCol="0">
            <a:spAutoFit/>
          </a:bodyPr>
          <a:lstStyle/>
          <a:p>
            <a:pPr marR="5080">
              <a:lnSpc>
                <a:spcPct val="100000"/>
              </a:lnSpc>
              <a:spcBef>
                <a:spcPts val="610"/>
              </a:spcBef>
            </a:pPr>
            <a:r>
              <a:rPr sz="1600" spc="-5" dirty="0" smtClean="0">
                <a:solidFill>
                  <a:srgbClr val="FFFFFF"/>
                </a:solidFill>
                <a:latin typeface="Arial Rounded MT Bold" panose="020F0704030504030204" pitchFamily="34" charset="0"/>
                <a:cs typeface="Calibri"/>
              </a:rPr>
              <a:t>5.22</a:t>
            </a:r>
            <a:endParaRPr sz="1600" dirty="0">
              <a:latin typeface="Arial Rounded MT Bold" panose="020F0704030504030204" pitchFamily="34" charset="0"/>
              <a:cs typeface="Calibri"/>
            </a:endParaRPr>
          </a:p>
        </p:txBody>
      </p:sp>
    </p:spTree>
    <p:extLst>
      <p:ext uri="{BB962C8B-B14F-4D97-AF65-F5344CB8AC3E}">
        <p14:creationId xmlns:p14="http://schemas.microsoft.com/office/powerpoint/2010/main" val="167670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750"/>
                                        <p:tgtEl>
                                          <p:spTgt spid="2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750"/>
                                        <p:tgtEl>
                                          <p:spTgt spid="2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750"/>
                                        <p:tgtEl>
                                          <p:spTgt spid="30"/>
                                        </p:tgtEl>
                                      </p:cBhvr>
                                    </p:animEffect>
                                  </p:childTnLst>
                                </p:cTn>
                              </p:par>
                            </p:childTnLst>
                          </p:cTn>
                        </p:par>
                        <p:par>
                          <p:cTn id="16" fill="hold">
                            <p:stCondLst>
                              <p:cond delay="2250"/>
                            </p:stCondLst>
                            <p:childTnLst>
                              <p:par>
                                <p:cTn id="17" presetID="22" presetClass="entr" presetSubtype="8" fill="hold" grpId="0" nodeType="afterEffect">
                                  <p:stCondLst>
                                    <p:cond delay="200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0"/>
                                        <p:tgtEl>
                                          <p:spTgt spid="31"/>
                                        </p:tgtEl>
                                      </p:cBhvr>
                                    </p:animEffect>
                                  </p:childTnLst>
                                </p:cTn>
                              </p:par>
                            </p:childTnLst>
                          </p:cTn>
                        </p:par>
                        <p:par>
                          <p:cTn id="20" fill="hold">
                            <p:stCondLst>
                              <p:cond delay="925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975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10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1075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1125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54" grpId="0"/>
      <p:bldP spid="55" grpId="0"/>
      <p:bldP spid="56"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1524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3" name="object 3"/>
          <p:cNvSpPr txBox="1">
            <a:spLocks noGrp="1"/>
          </p:cNvSpPr>
          <p:nvPr>
            <p:ph type="title"/>
          </p:nvPr>
        </p:nvSpPr>
        <p:spPr>
          <a:xfrm>
            <a:off x="395536" y="483544"/>
            <a:ext cx="8208912" cy="641201"/>
          </a:xfrm>
          <a:prstGeom prst="rect">
            <a:avLst/>
          </a:prstGeom>
        </p:spPr>
        <p:txBody>
          <a:bodyPr vert="horz" wrap="square" lIns="0" tIns="0" rIns="0" bIns="0" rtlCol="0">
            <a:spAutoFit/>
          </a:bodyPr>
          <a:lstStyle/>
          <a:p>
            <a:pPr marL="1388745">
              <a:lnSpc>
                <a:spcPts val="4995"/>
              </a:lnSpc>
            </a:pPr>
            <a:r>
              <a:rPr sz="4200" b="1" spc="-210" dirty="0">
                <a:solidFill>
                  <a:srgbClr val="FFFFFF"/>
                </a:solidFill>
                <a:cs typeface="Arial"/>
              </a:rPr>
              <a:t>P</a:t>
            </a:r>
            <a:r>
              <a:rPr sz="4200" b="1" spc="-204" dirty="0">
                <a:solidFill>
                  <a:srgbClr val="FFFFFF"/>
                </a:solidFill>
                <a:cs typeface="Arial"/>
              </a:rPr>
              <a:t>opu</a:t>
            </a:r>
            <a:r>
              <a:rPr sz="4200" b="1" spc="-210" dirty="0">
                <a:solidFill>
                  <a:srgbClr val="FFFFFF"/>
                </a:solidFill>
                <a:cs typeface="Arial"/>
              </a:rPr>
              <a:t>l</a:t>
            </a:r>
            <a:r>
              <a:rPr sz="4200" b="1" spc="-200" dirty="0">
                <a:solidFill>
                  <a:srgbClr val="FFFFFF"/>
                </a:solidFill>
                <a:cs typeface="Arial"/>
              </a:rPr>
              <a:t>at</a:t>
            </a:r>
            <a:r>
              <a:rPr sz="4200" b="1" spc="-210" dirty="0">
                <a:solidFill>
                  <a:srgbClr val="FFFFFF"/>
                </a:solidFill>
                <a:cs typeface="Arial"/>
              </a:rPr>
              <a:t>i</a:t>
            </a:r>
            <a:r>
              <a:rPr sz="4200" b="1" spc="-204" dirty="0">
                <a:solidFill>
                  <a:srgbClr val="FFFFFF"/>
                </a:solidFill>
                <a:cs typeface="Arial"/>
              </a:rPr>
              <a:t>on</a:t>
            </a:r>
            <a:r>
              <a:rPr sz="4200" b="1" dirty="0">
                <a:solidFill>
                  <a:srgbClr val="FFFFFF"/>
                </a:solidFill>
                <a:cs typeface="Arial"/>
              </a:rPr>
              <a:t>:</a:t>
            </a:r>
            <a:r>
              <a:rPr sz="4200" b="1" spc="-405" dirty="0">
                <a:solidFill>
                  <a:srgbClr val="FFFFFF"/>
                </a:solidFill>
                <a:cs typeface="Arial"/>
              </a:rPr>
              <a:t> </a:t>
            </a:r>
            <a:r>
              <a:rPr sz="4200" b="1" spc="-515" dirty="0">
                <a:solidFill>
                  <a:srgbClr val="FFFFFF"/>
                </a:solidFill>
                <a:cs typeface="Arial"/>
              </a:rPr>
              <a:t>T</a:t>
            </a:r>
            <a:r>
              <a:rPr sz="4200" b="1" spc="-204" dirty="0">
                <a:solidFill>
                  <a:srgbClr val="FFFFFF"/>
                </a:solidFill>
                <a:cs typeface="Arial"/>
              </a:rPr>
              <a:t>od</a:t>
            </a:r>
            <a:r>
              <a:rPr sz="4200" b="1" spc="-200" dirty="0">
                <a:solidFill>
                  <a:srgbClr val="FFFFFF"/>
                </a:solidFill>
                <a:cs typeface="Arial"/>
              </a:rPr>
              <a:t>a</a:t>
            </a:r>
            <a:r>
              <a:rPr sz="4200" b="1" dirty="0">
                <a:solidFill>
                  <a:srgbClr val="FFFFFF"/>
                </a:solidFill>
                <a:cs typeface="Arial"/>
              </a:rPr>
              <a:t>y</a:t>
            </a:r>
            <a:r>
              <a:rPr sz="4200" b="1" spc="-405" dirty="0">
                <a:solidFill>
                  <a:srgbClr val="FFFFFF"/>
                </a:solidFill>
                <a:cs typeface="Arial"/>
              </a:rPr>
              <a:t> </a:t>
            </a:r>
            <a:r>
              <a:rPr sz="4200" b="1" dirty="0">
                <a:solidFill>
                  <a:srgbClr val="FFFFFF"/>
                </a:solidFill>
                <a:cs typeface="Arial"/>
              </a:rPr>
              <a:t>&amp;</a:t>
            </a:r>
            <a:r>
              <a:rPr sz="4200" b="1" spc="-400" dirty="0">
                <a:solidFill>
                  <a:srgbClr val="FFFFFF"/>
                </a:solidFill>
                <a:cs typeface="Arial"/>
              </a:rPr>
              <a:t> </a:t>
            </a:r>
            <a:r>
              <a:rPr sz="4200" b="1" spc="-200" dirty="0">
                <a:solidFill>
                  <a:srgbClr val="FFFFFF"/>
                </a:solidFill>
                <a:cs typeface="Arial"/>
              </a:rPr>
              <a:t>205</a:t>
            </a:r>
            <a:r>
              <a:rPr sz="4200" b="1" dirty="0">
                <a:solidFill>
                  <a:srgbClr val="FFFFFF"/>
                </a:solidFill>
                <a:cs typeface="Arial"/>
              </a:rPr>
              <a:t>0</a:t>
            </a:r>
            <a:endParaRPr sz="4200">
              <a:cs typeface="Arial"/>
            </a:endParaRPr>
          </a:p>
        </p:txBody>
      </p:sp>
      <p:sp>
        <p:nvSpPr>
          <p:cNvPr id="4" name="object 4"/>
          <p:cNvSpPr/>
          <p:nvPr/>
        </p:nvSpPr>
        <p:spPr>
          <a:xfrm>
            <a:off x="243992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5" name="object 5"/>
          <p:cNvSpPr/>
          <p:nvPr/>
        </p:nvSpPr>
        <p:spPr>
          <a:xfrm>
            <a:off x="243992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6" name="object 6"/>
          <p:cNvSpPr/>
          <p:nvPr/>
        </p:nvSpPr>
        <p:spPr>
          <a:xfrm>
            <a:off x="243992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7" name="object 7"/>
          <p:cNvSpPr/>
          <p:nvPr/>
        </p:nvSpPr>
        <p:spPr>
          <a:xfrm>
            <a:off x="299618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8" name="object 8"/>
          <p:cNvSpPr/>
          <p:nvPr/>
        </p:nvSpPr>
        <p:spPr>
          <a:xfrm>
            <a:off x="299618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9" name="object 9"/>
          <p:cNvSpPr/>
          <p:nvPr/>
        </p:nvSpPr>
        <p:spPr>
          <a:xfrm>
            <a:off x="299618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0" name="object 10"/>
          <p:cNvSpPr/>
          <p:nvPr/>
        </p:nvSpPr>
        <p:spPr>
          <a:xfrm>
            <a:off x="355396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1" name="object 11"/>
          <p:cNvSpPr/>
          <p:nvPr/>
        </p:nvSpPr>
        <p:spPr>
          <a:xfrm>
            <a:off x="3553967"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2" name="object 12"/>
          <p:cNvSpPr/>
          <p:nvPr/>
        </p:nvSpPr>
        <p:spPr>
          <a:xfrm>
            <a:off x="3553967"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3" name="object 13"/>
          <p:cNvSpPr/>
          <p:nvPr/>
        </p:nvSpPr>
        <p:spPr>
          <a:xfrm>
            <a:off x="411022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4" name="object 14"/>
          <p:cNvSpPr/>
          <p:nvPr/>
        </p:nvSpPr>
        <p:spPr>
          <a:xfrm>
            <a:off x="411022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5" name="object 15"/>
          <p:cNvSpPr/>
          <p:nvPr/>
        </p:nvSpPr>
        <p:spPr>
          <a:xfrm>
            <a:off x="411022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6" name="object 16"/>
          <p:cNvSpPr/>
          <p:nvPr/>
        </p:nvSpPr>
        <p:spPr>
          <a:xfrm>
            <a:off x="466648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7" name="object 17"/>
          <p:cNvSpPr/>
          <p:nvPr/>
        </p:nvSpPr>
        <p:spPr>
          <a:xfrm>
            <a:off x="466648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8" name="object 18"/>
          <p:cNvSpPr/>
          <p:nvPr/>
        </p:nvSpPr>
        <p:spPr>
          <a:xfrm>
            <a:off x="466648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9" name="object 19"/>
          <p:cNvSpPr/>
          <p:nvPr/>
        </p:nvSpPr>
        <p:spPr>
          <a:xfrm>
            <a:off x="522274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0" name="object 20"/>
          <p:cNvSpPr/>
          <p:nvPr/>
        </p:nvSpPr>
        <p:spPr>
          <a:xfrm>
            <a:off x="5222747"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1" name="object 21"/>
          <p:cNvSpPr/>
          <p:nvPr/>
        </p:nvSpPr>
        <p:spPr>
          <a:xfrm>
            <a:off x="5222747" y="4183379"/>
            <a:ext cx="0" cy="806450"/>
          </a:xfrm>
          <a:custGeom>
            <a:avLst/>
            <a:gdLst/>
            <a:ahLst/>
            <a:cxnLst/>
            <a:rect l="l" t="t" r="r" b="b"/>
            <a:pathLst>
              <a:path h="806450">
                <a:moveTo>
                  <a:pt x="0" y="0"/>
                </a:moveTo>
                <a:lnTo>
                  <a:pt x="0" y="80619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2" name="object 22"/>
          <p:cNvSpPr/>
          <p:nvPr/>
        </p:nvSpPr>
        <p:spPr>
          <a:xfrm>
            <a:off x="577900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3" name="object 23"/>
          <p:cNvSpPr/>
          <p:nvPr/>
        </p:nvSpPr>
        <p:spPr>
          <a:xfrm>
            <a:off x="5779008"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4" name="object 24"/>
          <p:cNvSpPr/>
          <p:nvPr/>
        </p:nvSpPr>
        <p:spPr>
          <a:xfrm>
            <a:off x="6336791"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5" name="object 25"/>
          <p:cNvSpPr/>
          <p:nvPr/>
        </p:nvSpPr>
        <p:spPr>
          <a:xfrm>
            <a:off x="6336791"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6" name="object 26"/>
          <p:cNvSpPr/>
          <p:nvPr/>
        </p:nvSpPr>
        <p:spPr>
          <a:xfrm>
            <a:off x="6893052"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7" name="object 27"/>
          <p:cNvSpPr/>
          <p:nvPr/>
        </p:nvSpPr>
        <p:spPr>
          <a:xfrm>
            <a:off x="7449311"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8" name="object 28"/>
          <p:cNvSpPr/>
          <p:nvPr/>
        </p:nvSpPr>
        <p:spPr>
          <a:xfrm>
            <a:off x="1883664" y="4183379"/>
            <a:ext cx="2905125" cy="437515"/>
          </a:xfrm>
          <a:custGeom>
            <a:avLst/>
            <a:gdLst/>
            <a:ahLst/>
            <a:cxnLst/>
            <a:rect l="l" t="t" r="r" b="b"/>
            <a:pathLst>
              <a:path w="2905125" h="437514">
                <a:moveTo>
                  <a:pt x="2904744" y="0"/>
                </a:moveTo>
                <a:lnTo>
                  <a:pt x="0" y="0"/>
                </a:lnTo>
                <a:lnTo>
                  <a:pt x="0" y="437388"/>
                </a:lnTo>
                <a:lnTo>
                  <a:pt x="2904744" y="437388"/>
                </a:lnTo>
                <a:lnTo>
                  <a:pt x="2904744" y="0"/>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29" name="object 29"/>
          <p:cNvSpPr/>
          <p:nvPr/>
        </p:nvSpPr>
        <p:spPr>
          <a:xfrm>
            <a:off x="1883664" y="2650235"/>
            <a:ext cx="1697989" cy="437515"/>
          </a:xfrm>
          <a:custGeom>
            <a:avLst/>
            <a:gdLst/>
            <a:ahLst/>
            <a:cxnLst/>
            <a:rect l="l" t="t" r="r" b="b"/>
            <a:pathLst>
              <a:path w="1697989" h="437514">
                <a:moveTo>
                  <a:pt x="1697736" y="0"/>
                </a:moveTo>
                <a:lnTo>
                  <a:pt x="0" y="0"/>
                </a:lnTo>
                <a:lnTo>
                  <a:pt x="0" y="437388"/>
                </a:lnTo>
                <a:lnTo>
                  <a:pt x="1697736" y="437388"/>
                </a:lnTo>
                <a:lnTo>
                  <a:pt x="1697736" y="0"/>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32" name="object 32"/>
          <p:cNvSpPr/>
          <p:nvPr/>
        </p:nvSpPr>
        <p:spPr>
          <a:xfrm>
            <a:off x="1842516" y="4949952"/>
            <a:ext cx="5607050" cy="0"/>
          </a:xfrm>
          <a:custGeom>
            <a:avLst/>
            <a:gdLst/>
            <a:ahLst/>
            <a:cxnLst/>
            <a:rect l="l" t="t" r="r" b="b"/>
            <a:pathLst>
              <a:path w="5607050">
                <a:moveTo>
                  <a:pt x="0" y="0"/>
                </a:moveTo>
                <a:lnTo>
                  <a:pt x="5606795"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3" name="object 33"/>
          <p:cNvSpPr/>
          <p:nvPr/>
        </p:nvSpPr>
        <p:spPr>
          <a:xfrm>
            <a:off x="1883664"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4" name="object 34"/>
          <p:cNvSpPr/>
          <p:nvPr/>
        </p:nvSpPr>
        <p:spPr>
          <a:xfrm>
            <a:off x="1842516" y="3416808"/>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5" name="object 35"/>
          <p:cNvSpPr/>
          <p:nvPr/>
        </p:nvSpPr>
        <p:spPr>
          <a:xfrm>
            <a:off x="1842516" y="1883664"/>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6" name="object 36"/>
          <p:cNvSpPr txBox="1"/>
          <p:nvPr/>
        </p:nvSpPr>
        <p:spPr>
          <a:xfrm>
            <a:off x="2394585"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1</a:t>
            </a:r>
            <a:endParaRPr sz="1000">
              <a:latin typeface="Arial Rounded MT Bold" panose="020F0704030504030204" pitchFamily="34" charset="0"/>
              <a:cs typeface="Calibri"/>
            </a:endParaRPr>
          </a:p>
        </p:txBody>
      </p:sp>
      <p:sp>
        <p:nvSpPr>
          <p:cNvPr id="37" name="object 37"/>
          <p:cNvSpPr txBox="1"/>
          <p:nvPr/>
        </p:nvSpPr>
        <p:spPr>
          <a:xfrm>
            <a:off x="2951226"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2</a:t>
            </a:r>
            <a:endParaRPr sz="1000">
              <a:latin typeface="Arial Rounded MT Bold" panose="020F0704030504030204" pitchFamily="34" charset="0"/>
              <a:cs typeface="Calibri"/>
            </a:endParaRPr>
          </a:p>
        </p:txBody>
      </p:sp>
      <p:sp>
        <p:nvSpPr>
          <p:cNvPr id="38" name="object 38"/>
          <p:cNvSpPr txBox="1"/>
          <p:nvPr/>
        </p:nvSpPr>
        <p:spPr>
          <a:xfrm>
            <a:off x="350799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3</a:t>
            </a:r>
            <a:endParaRPr sz="1000">
              <a:latin typeface="Arial Rounded MT Bold" panose="020F0704030504030204" pitchFamily="34" charset="0"/>
              <a:cs typeface="Calibri"/>
            </a:endParaRPr>
          </a:p>
        </p:txBody>
      </p:sp>
      <p:sp>
        <p:nvSpPr>
          <p:cNvPr id="39" name="object 39"/>
          <p:cNvSpPr txBox="1"/>
          <p:nvPr/>
        </p:nvSpPr>
        <p:spPr>
          <a:xfrm>
            <a:off x="40648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4</a:t>
            </a:r>
            <a:endParaRPr sz="1000">
              <a:latin typeface="Arial Rounded MT Bold" panose="020F0704030504030204" pitchFamily="34" charset="0"/>
              <a:cs typeface="Calibri"/>
            </a:endParaRPr>
          </a:p>
        </p:txBody>
      </p:sp>
      <p:sp>
        <p:nvSpPr>
          <p:cNvPr id="40" name="object 40"/>
          <p:cNvSpPr txBox="1"/>
          <p:nvPr/>
        </p:nvSpPr>
        <p:spPr>
          <a:xfrm>
            <a:off x="462152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5</a:t>
            </a:r>
            <a:endParaRPr sz="1000">
              <a:latin typeface="Arial Rounded MT Bold" panose="020F0704030504030204" pitchFamily="34" charset="0"/>
              <a:cs typeface="Calibri"/>
            </a:endParaRPr>
          </a:p>
        </p:txBody>
      </p:sp>
      <p:sp>
        <p:nvSpPr>
          <p:cNvPr id="41" name="object 41"/>
          <p:cNvSpPr txBox="1"/>
          <p:nvPr/>
        </p:nvSpPr>
        <p:spPr>
          <a:xfrm>
            <a:off x="5178297"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6</a:t>
            </a:r>
            <a:endParaRPr sz="1000">
              <a:latin typeface="Arial Rounded MT Bold" panose="020F0704030504030204" pitchFamily="34" charset="0"/>
              <a:cs typeface="Calibri"/>
            </a:endParaRPr>
          </a:p>
        </p:txBody>
      </p:sp>
      <p:sp>
        <p:nvSpPr>
          <p:cNvPr id="42" name="object 42"/>
          <p:cNvSpPr txBox="1"/>
          <p:nvPr/>
        </p:nvSpPr>
        <p:spPr>
          <a:xfrm>
            <a:off x="573519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7</a:t>
            </a:r>
            <a:endParaRPr sz="1000">
              <a:latin typeface="Arial Rounded MT Bold" panose="020F0704030504030204" pitchFamily="34" charset="0"/>
              <a:cs typeface="Calibri"/>
            </a:endParaRPr>
          </a:p>
        </p:txBody>
      </p:sp>
      <p:sp>
        <p:nvSpPr>
          <p:cNvPr id="43" name="object 43"/>
          <p:cNvSpPr txBox="1"/>
          <p:nvPr/>
        </p:nvSpPr>
        <p:spPr>
          <a:xfrm>
            <a:off x="629183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8</a:t>
            </a:r>
            <a:endParaRPr sz="1000">
              <a:latin typeface="Arial Rounded MT Bold" panose="020F0704030504030204" pitchFamily="34" charset="0"/>
              <a:cs typeface="Calibri"/>
            </a:endParaRPr>
          </a:p>
        </p:txBody>
      </p:sp>
      <p:sp>
        <p:nvSpPr>
          <p:cNvPr id="44" name="object 44"/>
          <p:cNvSpPr txBox="1"/>
          <p:nvPr/>
        </p:nvSpPr>
        <p:spPr>
          <a:xfrm>
            <a:off x="684860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9</a:t>
            </a:r>
            <a:endParaRPr sz="1000">
              <a:latin typeface="Arial Rounded MT Bold" panose="020F0704030504030204" pitchFamily="34" charset="0"/>
              <a:cs typeface="Calibri"/>
            </a:endParaRPr>
          </a:p>
        </p:txBody>
      </p:sp>
      <p:sp>
        <p:nvSpPr>
          <p:cNvPr id="45" name="object 45"/>
          <p:cNvSpPr txBox="1"/>
          <p:nvPr/>
        </p:nvSpPr>
        <p:spPr>
          <a:xfrm>
            <a:off x="7373493" y="5081015"/>
            <a:ext cx="285216" cy="153888"/>
          </a:xfrm>
          <a:prstGeom prst="rect">
            <a:avLst/>
          </a:prstGeom>
        </p:spPr>
        <p:txBody>
          <a:bodyPr vert="horz" wrap="square" lIns="0" tIns="0" rIns="0" bIns="0" rtlCol="0">
            <a:spAutoFit/>
          </a:bodyPr>
          <a:lstStyle/>
          <a:p>
            <a:pPr marL="12700">
              <a:lnSpc>
                <a:spcPct val="100000"/>
              </a:lnSpc>
            </a:pPr>
            <a:r>
              <a:rPr sz="1000" spc="-10" dirty="0">
                <a:solidFill>
                  <a:srgbClr val="FFFFFF"/>
                </a:solidFill>
                <a:latin typeface="Arial Rounded MT Bold" panose="020F0704030504030204" pitchFamily="34" charset="0"/>
                <a:cs typeface="Calibri"/>
              </a:rPr>
              <a:t>10</a:t>
            </a:r>
            <a:endParaRPr sz="1000" dirty="0">
              <a:latin typeface="Arial Rounded MT Bold" panose="020F0704030504030204" pitchFamily="34" charset="0"/>
              <a:cs typeface="Calibri"/>
            </a:endParaRPr>
          </a:p>
        </p:txBody>
      </p:sp>
      <p:sp>
        <p:nvSpPr>
          <p:cNvPr id="47" name="object 47"/>
          <p:cNvSpPr/>
          <p:nvPr/>
        </p:nvSpPr>
        <p:spPr>
          <a:xfrm>
            <a:off x="7658709" y="3087113"/>
            <a:ext cx="425009" cy="338964"/>
          </a:xfrm>
          <a:custGeom>
            <a:avLst/>
            <a:gdLst/>
            <a:ahLst/>
            <a:cxnLst/>
            <a:rect l="l" t="t" r="r" b="b"/>
            <a:pathLst>
              <a:path w="70484" h="70485">
                <a:moveTo>
                  <a:pt x="0" y="70104"/>
                </a:moveTo>
                <a:lnTo>
                  <a:pt x="70103" y="70104"/>
                </a:lnTo>
                <a:lnTo>
                  <a:pt x="70103" y="0"/>
                </a:lnTo>
                <a:lnTo>
                  <a:pt x="0" y="0"/>
                </a:lnTo>
                <a:lnTo>
                  <a:pt x="0" y="70104"/>
                </a:lnTo>
                <a:close/>
              </a:path>
            </a:pathLst>
          </a:custGeom>
          <a:solidFill>
            <a:srgbClr val="FF0000"/>
          </a:solidFill>
        </p:spPr>
        <p:txBody>
          <a:bodyPr wrap="square" lIns="0" tIns="0" rIns="0" bIns="0" rtlCol="0"/>
          <a:lstStyle/>
          <a:p>
            <a:endParaRPr>
              <a:latin typeface="Arial Rounded MT Bold" panose="020F0704030504030204" pitchFamily="34" charset="0"/>
            </a:endParaRPr>
          </a:p>
        </p:txBody>
      </p:sp>
      <p:sp>
        <p:nvSpPr>
          <p:cNvPr id="49" name="object 49"/>
          <p:cNvSpPr txBox="1"/>
          <p:nvPr/>
        </p:nvSpPr>
        <p:spPr>
          <a:xfrm>
            <a:off x="710200" y="2534931"/>
            <a:ext cx="984107" cy="246221"/>
          </a:xfrm>
          <a:prstGeom prst="rect">
            <a:avLst/>
          </a:prstGeom>
        </p:spPr>
        <p:txBody>
          <a:bodyPr vert="horz" wrap="square" lIns="0" tIns="0" rIns="0" bIns="0" rtlCol="0">
            <a:spAutoFit/>
          </a:bodyPr>
          <a:lstStyle/>
          <a:p>
            <a:pPr marL="12700">
              <a:lnSpc>
                <a:spcPct val="100000"/>
              </a:lnSpc>
              <a:spcBef>
                <a:spcPts val="470"/>
              </a:spcBef>
            </a:pPr>
            <a:r>
              <a:rPr sz="1600" spc="-10" dirty="0" smtClean="0">
                <a:solidFill>
                  <a:srgbClr val="FFFFFF"/>
                </a:solidFill>
                <a:latin typeface="Arial Rounded MT Bold" panose="020F0704030504030204" pitchFamily="34" charset="0"/>
                <a:cs typeface="Calibri"/>
              </a:rPr>
              <a:t>O</a:t>
            </a:r>
            <a:r>
              <a:rPr sz="1600" spc="-15" dirty="0" smtClean="0">
                <a:solidFill>
                  <a:srgbClr val="FFFFFF"/>
                </a:solidFill>
                <a:latin typeface="Arial Rounded MT Bold" panose="020F0704030504030204" pitchFamily="34" charset="0"/>
                <a:cs typeface="Calibri"/>
              </a:rPr>
              <a:t>v</a:t>
            </a:r>
            <a:r>
              <a:rPr sz="1600" spc="-10" dirty="0" smtClean="0">
                <a:solidFill>
                  <a:srgbClr val="FFFFFF"/>
                </a:solidFill>
                <a:latin typeface="Arial Rounded MT Bold" panose="020F0704030504030204" pitchFamily="34" charset="0"/>
                <a:cs typeface="Calibri"/>
              </a:rPr>
              <a:t>e</a:t>
            </a:r>
            <a:r>
              <a:rPr sz="1600" spc="-5" dirty="0" smtClean="0">
                <a:solidFill>
                  <a:srgbClr val="FFFFFF"/>
                </a:solidFill>
                <a:latin typeface="Arial Rounded MT Bold" panose="020F0704030504030204" pitchFamily="34" charset="0"/>
                <a:cs typeface="Calibri"/>
              </a:rPr>
              <a:t>r</a:t>
            </a:r>
            <a:r>
              <a:rPr sz="1600" spc="1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65s</a:t>
            </a:r>
            <a:endParaRPr sz="1600" dirty="0">
              <a:latin typeface="Arial Rounded MT Bold" panose="020F0704030504030204" pitchFamily="34" charset="0"/>
              <a:cs typeface="Calibri"/>
            </a:endParaRPr>
          </a:p>
        </p:txBody>
      </p:sp>
      <p:sp>
        <p:nvSpPr>
          <p:cNvPr id="48" name="object 48"/>
          <p:cNvSpPr txBox="1"/>
          <p:nvPr/>
        </p:nvSpPr>
        <p:spPr>
          <a:xfrm>
            <a:off x="632794" y="4102083"/>
            <a:ext cx="1249662" cy="246221"/>
          </a:xfrm>
          <a:prstGeom prst="rect">
            <a:avLst/>
          </a:prstGeom>
        </p:spPr>
        <p:txBody>
          <a:bodyPr vert="horz" wrap="square" lIns="0" tIns="0" rIns="0" bIns="0" rtlCol="0">
            <a:spAutoFit/>
          </a:bodyPr>
          <a:lstStyle/>
          <a:p>
            <a:pPr marL="12700">
              <a:lnSpc>
                <a:spcPct val="100000"/>
              </a:lnSpc>
              <a:spcBef>
                <a:spcPts val="465"/>
              </a:spcBef>
            </a:pPr>
            <a:r>
              <a:rPr sz="1600" spc="-10" dirty="0" smtClean="0">
                <a:solidFill>
                  <a:srgbClr val="FFFFFF"/>
                </a:solidFill>
                <a:latin typeface="Arial Rounded MT Bold" panose="020F0704030504030204" pitchFamily="34" charset="0"/>
                <a:cs typeface="Calibri"/>
              </a:rPr>
              <a:t>Unde</a:t>
            </a:r>
            <a:r>
              <a:rPr sz="1600" spc="-5" dirty="0" smtClean="0">
                <a:solidFill>
                  <a:srgbClr val="FFFFFF"/>
                </a:solidFill>
                <a:latin typeface="Arial Rounded MT Bold" panose="020F0704030504030204" pitchFamily="34" charset="0"/>
                <a:cs typeface="Calibri"/>
              </a:rPr>
              <a:t>r</a:t>
            </a:r>
            <a:r>
              <a:rPr sz="160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18s</a:t>
            </a:r>
            <a:endParaRPr sz="1600" dirty="0">
              <a:latin typeface="Arial Rounded MT Bold" panose="020F0704030504030204" pitchFamily="34" charset="0"/>
              <a:cs typeface="Calibri"/>
            </a:endParaRPr>
          </a:p>
        </p:txBody>
      </p:sp>
      <p:sp>
        <p:nvSpPr>
          <p:cNvPr id="50" name="object 50"/>
          <p:cNvSpPr txBox="1"/>
          <p:nvPr/>
        </p:nvSpPr>
        <p:spPr>
          <a:xfrm>
            <a:off x="18376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0</a:t>
            </a:r>
            <a:endParaRPr sz="1000">
              <a:latin typeface="Arial Rounded MT Bold" panose="020F0704030504030204" pitchFamily="34" charset="0"/>
              <a:cs typeface="Calibri"/>
            </a:endParaRPr>
          </a:p>
        </p:txBody>
      </p:sp>
      <p:sp>
        <p:nvSpPr>
          <p:cNvPr id="51" name="object 51"/>
          <p:cNvSpPr txBox="1"/>
          <p:nvPr/>
        </p:nvSpPr>
        <p:spPr>
          <a:xfrm>
            <a:off x="2448560" y="1493392"/>
            <a:ext cx="4924933" cy="276999"/>
          </a:xfrm>
          <a:prstGeom prst="rect">
            <a:avLst/>
          </a:prstGeom>
        </p:spPr>
        <p:txBody>
          <a:bodyPr vert="horz" wrap="square" lIns="0" tIns="0" rIns="0" bIns="0" rtlCol="0">
            <a:spAutoFit/>
          </a:bodyPr>
          <a:lstStyle/>
          <a:p>
            <a:pPr marL="12700">
              <a:lnSpc>
                <a:spcPct val="100000"/>
              </a:lnSpc>
            </a:pPr>
            <a:r>
              <a:rPr sz="1800" b="1" spc="-2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o</a:t>
            </a:r>
            <a:r>
              <a:rPr sz="1800" b="1" spc="-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ul</a:t>
            </a:r>
            <a:r>
              <a:rPr sz="1800" b="1" spc="-25" dirty="0">
                <a:solidFill>
                  <a:srgbClr val="FFFFFF"/>
                </a:solidFill>
                <a:latin typeface="Arial Rounded MT Bold" panose="020F0704030504030204" pitchFamily="34" charset="0"/>
                <a:cs typeface="Calibri"/>
              </a:rPr>
              <a:t>a</a:t>
            </a:r>
            <a:r>
              <a:rPr sz="1800" b="1" spc="-10" dirty="0">
                <a:solidFill>
                  <a:srgbClr val="FFFFFF"/>
                </a:solidFill>
                <a:latin typeface="Arial Rounded MT Bold" panose="020F0704030504030204" pitchFamily="34" charset="0"/>
                <a:cs typeface="Calibri"/>
              </a:rPr>
              <a:t>tion</a:t>
            </a:r>
            <a:r>
              <a:rPr sz="1800" b="1" spc="-50" dirty="0">
                <a:solidFill>
                  <a:srgbClr val="FFFFFF"/>
                </a:solidFill>
                <a:latin typeface="Arial Rounded MT Bold" panose="020F0704030504030204" pitchFamily="34" charset="0"/>
                <a:cs typeface="Calibri"/>
              </a:rPr>
              <a:t> </a:t>
            </a:r>
            <a:r>
              <a:rPr sz="1800" b="1" dirty="0">
                <a:solidFill>
                  <a:srgbClr val="FFFFFF"/>
                </a:solidFill>
                <a:latin typeface="Arial Rounded MT Bold" panose="020F0704030504030204" pitchFamily="34" charset="0"/>
                <a:cs typeface="Calibri"/>
              </a:rPr>
              <a:t>G</a:t>
            </a:r>
            <a:r>
              <a:rPr sz="1800" b="1" spc="-30" dirty="0">
                <a:solidFill>
                  <a:srgbClr val="FFFFFF"/>
                </a:solidFill>
                <a:latin typeface="Arial Rounded MT Bold" panose="020F0704030504030204" pitchFamily="34" charset="0"/>
                <a:cs typeface="Calibri"/>
              </a:rPr>
              <a:t>r</a:t>
            </a:r>
            <a:r>
              <a:rPr sz="1800" b="1" spc="-10" dirty="0">
                <a:solidFill>
                  <a:srgbClr val="FFFFFF"/>
                </a:solidFill>
                <a:latin typeface="Arial Rounded MT Bold" panose="020F0704030504030204" pitchFamily="34" charset="0"/>
                <a:cs typeface="Calibri"/>
              </a:rPr>
              <a:t>owth:</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2011</a:t>
            </a:r>
            <a:r>
              <a:rPr sz="1800" b="1" dirty="0">
                <a:solidFill>
                  <a:srgbClr val="FFFFFF"/>
                </a:solidFill>
                <a:latin typeface="Arial Rounded MT Bold" panose="020F0704030504030204" pitchFamily="34" charset="0"/>
                <a:cs typeface="Calibri"/>
              </a:rPr>
              <a:t>-</a:t>
            </a:r>
            <a:r>
              <a:rPr sz="1800" b="1" spc="-10" dirty="0">
                <a:solidFill>
                  <a:srgbClr val="FFFFFF"/>
                </a:solidFill>
                <a:latin typeface="Arial Rounded MT Bold" panose="020F0704030504030204" pitchFamily="34" charset="0"/>
                <a:cs typeface="Calibri"/>
              </a:rPr>
              <a:t>2050</a:t>
            </a:r>
            <a:r>
              <a:rPr sz="1800" b="1" dirty="0">
                <a:solidFill>
                  <a:srgbClr val="FFFFFF"/>
                </a:solidFill>
                <a:latin typeface="Arial Rounded MT Bold" panose="020F0704030504030204" pitchFamily="34" charset="0"/>
                <a:cs typeface="Calibri"/>
              </a:rPr>
              <a:t> </a:t>
            </a:r>
            <a:r>
              <a:rPr sz="1800" b="1" spc="-10" dirty="0">
                <a:solidFill>
                  <a:srgbClr val="FFFFFF"/>
                </a:solidFill>
                <a:latin typeface="Arial Rounded MT Bold" panose="020F0704030504030204" pitchFamily="34" charset="0"/>
                <a:cs typeface="Calibri"/>
              </a:rPr>
              <a:t>(in</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milli</a:t>
            </a:r>
            <a:r>
              <a:rPr sz="1800" b="1" dirty="0">
                <a:solidFill>
                  <a:srgbClr val="FFFFFF"/>
                </a:solidFill>
                <a:latin typeface="Arial Rounded MT Bold" panose="020F0704030504030204" pitchFamily="34" charset="0"/>
                <a:cs typeface="Calibri"/>
              </a:rPr>
              <a:t>o</a:t>
            </a:r>
            <a:r>
              <a:rPr sz="1800" b="1" spc="-10" dirty="0">
                <a:solidFill>
                  <a:srgbClr val="FFFFFF"/>
                </a:solidFill>
                <a:latin typeface="Arial Rounded MT Bold" panose="020F0704030504030204" pitchFamily="34" charset="0"/>
                <a:cs typeface="Calibri"/>
              </a:rPr>
              <a:t>ns)</a:t>
            </a:r>
            <a:endParaRPr sz="1800" dirty="0">
              <a:latin typeface="Arial Rounded MT Bold" panose="020F0704030504030204" pitchFamily="34" charset="0"/>
              <a:cs typeface="Calibri"/>
            </a:endParaRPr>
          </a:p>
        </p:txBody>
      </p:sp>
      <p:sp>
        <p:nvSpPr>
          <p:cNvPr id="53" name="Rectangle 52"/>
          <p:cNvSpPr/>
          <p:nvPr/>
        </p:nvSpPr>
        <p:spPr>
          <a:xfrm>
            <a:off x="8025383" y="2713599"/>
            <a:ext cx="828651" cy="723275"/>
          </a:xfrm>
          <a:prstGeom prst="rect">
            <a:avLst/>
          </a:prstGeom>
        </p:spPr>
        <p:txBody>
          <a:bodyPr wrap="square">
            <a:spAutoFit/>
          </a:bodyPr>
          <a:lstStyle/>
          <a:p>
            <a:pPr marR="5080" algn="r">
              <a:lnSpc>
                <a:spcPct val="100000"/>
              </a:lnSpc>
              <a:spcBef>
                <a:spcPts val="610"/>
              </a:spcBef>
            </a:pPr>
            <a:endParaRPr lang="en-US" spc="-10" dirty="0" smtClean="0">
              <a:solidFill>
                <a:srgbClr val="FFFFFF"/>
              </a:solidFill>
              <a:latin typeface="Arial Rounded MT Bold" panose="020F0704030504030204" pitchFamily="34" charset="0"/>
              <a:cs typeface="Calibri"/>
            </a:endParaRPr>
          </a:p>
          <a:p>
            <a:pPr marR="5080" algn="r">
              <a:lnSpc>
                <a:spcPct val="100000"/>
              </a:lnSpc>
              <a:spcBef>
                <a:spcPts val="610"/>
              </a:spcBef>
            </a:pPr>
            <a:r>
              <a:rPr lang="en-US" spc="-10" dirty="0" smtClean="0">
                <a:solidFill>
                  <a:srgbClr val="FFFFFF"/>
                </a:solidFill>
                <a:latin typeface="Arial Rounded MT Bold" panose="020F0704030504030204" pitchFamily="34" charset="0"/>
                <a:cs typeface="Calibri"/>
              </a:rPr>
              <a:t>2011</a:t>
            </a:r>
            <a:endParaRPr lang="en-US" dirty="0">
              <a:latin typeface="Arial Rounded MT Bold" panose="020F0704030504030204" pitchFamily="34" charset="0"/>
              <a:cs typeface="Calibri"/>
            </a:endParaRPr>
          </a:p>
        </p:txBody>
      </p:sp>
    </p:spTree>
    <p:extLst>
      <p:ext uri="{BB962C8B-B14F-4D97-AF65-F5344CB8AC3E}">
        <p14:creationId xmlns:p14="http://schemas.microsoft.com/office/powerpoint/2010/main" val="2116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15240"/>
            <a:ext cx="9144000" cy="6366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3" name="object 3"/>
          <p:cNvSpPr txBox="1">
            <a:spLocks noGrp="1"/>
          </p:cNvSpPr>
          <p:nvPr>
            <p:ph type="title"/>
          </p:nvPr>
        </p:nvSpPr>
        <p:spPr>
          <a:xfrm>
            <a:off x="395536" y="483544"/>
            <a:ext cx="8208912" cy="641201"/>
          </a:xfrm>
          <a:prstGeom prst="rect">
            <a:avLst/>
          </a:prstGeom>
        </p:spPr>
        <p:txBody>
          <a:bodyPr vert="horz" wrap="square" lIns="0" tIns="0" rIns="0" bIns="0" rtlCol="0">
            <a:spAutoFit/>
          </a:bodyPr>
          <a:lstStyle/>
          <a:p>
            <a:pPr marL="1388745">
              <a:lnSpc>
                <a:spcPts val="4995"/>
              </a:lnSpc>
            </a:pPr>
            <a:r>
              <a:rPr sz="4200" b="1" spc="-210" dirty="0">
                <a:solidFill>
                  <a:srgbClr val="FFFFFF"/>
                </a:solidFill>
                <a:cs typeface="Arial"/>
              </a:rPr>
              <a:t>P</a:t>
            </a:r>
            <a:r>
              <a:rPr sz="4200" b="1" spc="-204" dirty="0">
                <a:solidFill>
                  <a:srgbClr val="FFFFFF"/>
                </a:solidFill>
                <a:cs typeface="Arial"/>
              </a:rPr>
              <a:t>opu</a:t>
            </a:r>
            <a:r>
              <a:rPr sz="4200" b="1" spc="-210" dirty="0">
                <a:solidFill>
                  <a:srgbClr val="FFFFFF"/>
                </a:solidFill>
                <a:cs typeface="Arial"/>
              </a:rPr>
              <a:t>l</a:t>
            </a:r>
            <a:r>
              <a:rPr sz="4200" b="1" spc="-200" dirty="0">
                <a:solidFill>
                  <a:srgbClr val="FFFFFF"/>
                </a:solidFill>
                <a:cs typeface="Arial"/>
              </a:rPr>
              <a:t>at</a:t>
            </a:r>
            <a:r>
              <a:rPr sz="4200" b="1" spc="-210" dirty="0">
                <a:solidFill>
                  <a:srgbClr val="FFFFFF"/>
                </a:solidFill>
                <a:cs typeface="Arial"/>
              </a:rPr>
              <a:t>i</a:t>
            </a:r>
            <a:r>
              <a:rPr sz="4200" b="1" spc="-204" dirty="0">
                <a:solidFill>
                  <a:srgbClr val="FFFFFF"/>
                </a:solidFill>
                <a:cs typeface="Arial"/>
              </a:rPr>
              <a:t>on</a:t>
            </a:r>
            <a:r>
              <a:rPr sz="4200" b="1" dirty="0">
                <a:solidFill>
                  <a:srgbClr val="FFFFFF"/>
                </a:solidFill>
                <a:cs typeface="Arial"/>
              </a:rPr>
              <a:t>:</a:t>
            </a:r>
            <a:r>
              <a:rPr sz="4200" b="1" spc="-405" dirty="0">
                <a:solidFill>
                  <a:srgbClr val="FFFFFF"/>
                </a:solidFill>
                <a:cs typeface="Arial"/>
              </a:rPr>
              <a:t> </a:t>
            </a:r>
            <a:r>
              <a:rPr sz="4200" b="1" spc="-515" dirty="0">
                <a:solidFill>
                  <a:srgbClr val="FFFFFF"/>
                </a:solidFill>
                <a:cs typeface="Arial"/>
              </a:rPr>
              <a:t>T</a:t>
            </a:r>
            <a:r>
              <a:rPr sz="4200" b="1" spc="-204" dirty="0">
                <a:solidFill>
                  <a:srgbClr val="FFFFFF"/>
                </a:solidFill>
                <a:cs typeface="Arial"/>
              </a:rPr>
              <a:t>od</a:t>
            </a:r>
            <a:r>
              <a:rPr sz="4200" b="1" spc="-200" dirty="0">
                <a:solidFill>
                  <a:srgbClr val="FFFFFF"/>
                </a:solidFill>
                <a:cs typeface="Arial"/>
              </a:rPr>
              <a:t>a</a:t>
            </a:r>
            <a:r>
              <a:rPr sz="4200" b="1" dirty="0">
                <a:solidFill>
                  <a:srgbClr val="FFFFFF"/>
                </a:solidFill>
                <a:cs typeface="Arial"/>
              </a:rPr>
              <a:t>y</a:t>
            </a:r>
            <a:r>
              <a:rPr sz="4200" b="1" spc="-405" dirty="0">
                <a:solidFill>
                  <a:srgbClr val="FFFFFF"/>
                </a:solidFill>
                <a:cs typeface="Arial"/>
              </a:rPr>
              <a:t> </a:t>
            </a:r>
            <a:r>
              <a:rPr sz="4200" b="1" dirty="0">
                <a:solidFill>
                  <a:srgbClr val="FFFFFF"/>
                </a:solidFill>
                <a:cs typeface="Arial"/>
              </a:rPr>
              <a:t>&amp;</a:t>
            </a:r>
            <a:r>
              <a:rPr sz="4200" b="1" spc="-400" dirty="0">
                <a:solidFill>
                  <a:srgbClr val="FFFFFF"/>
                </a:solidFill>
                <a:cs typeface="Arial"/>
              </a:rPr>
              <a:t> </a:t>
            </a:r>
            <a:r>
              <a:rPr sz="4200" b="1" spc="-200" dirty="0">
                <a:solidFill>
                  <a:srgbClr val="FFFFFF"/>
                </a:solidFill>
                <a:cs typeface="Arial"/>
              </a:rPr>
              <a:t>205</a:t>
            </a:r>
            <a:r>
              <a:rPr sz="4200" b="1" dirty="0">
                <a:solidFill>
                  <a:srgbClr val="FFFFFF"/>
                </a:solidFill>
                <a:cs typeface="Arial"/>
              </a:rPr>
              <a:t>0</a:t>
            </a:r>
            <a:endParaRPr sz="4200">
              <a:cs typeface="Arial"/>
            </a:endParaRPr>
          </a:p>
        </p:txBody>
      </p:sp>
      <p:sp>
        <p:nvSpPr>
          <p:cNvPr id="4" name="object 4"/>
          <p:cNvSpPr/>
          <p:nvPr/>
        </p:nvSpPr>
        <p:spPr>
          <a:xfrm>
            <a:off x="243992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5" name="object 5"/>
          <p:cNvSpPr/>
          <p:nvPr/>
        </p:nvSpPr>
        <p:spPr>
          <a:xfrm>
            <a:off x="243992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6" name="object 6"/>
          <p:cNvSpPr/>
          <p:nvPr/>
        </p:nvSpPr>
        <p:spPr>
          <a:xfrm>
            <a:off x="243992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7" name="object 7"/>
          <p:cNvSpPr/>
          <p:nvPr/>
        </p:nvSpPr>
        <p:spPr>
          <a:xfrm>
            <a:off x="2996183"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8" name="object 8"/>
          <p:cNvSpPr/>
          <p:nvPr/>
        </p:nvSpPr>
        <p:spPr>
          <a:xfrm>
            <a:off x="2996183"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9" name="object 9"/>
          <p:cNvSpPr/>
          <p:nvPr/>
        </p:nvSpPr>
        <p:spPr>
          <a:xfrm>
            <a:off x="2996183"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0" name="object 10"/>
          <p:cNvSpPr/>
          <p:nvPr/>
        </p:nvSpPr>
        <p:spPr>
          <a:xfrm>
            <a:off x="355396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1" name="object 11"/>
          <p:cNvSpPr/>
          <p:nvPr/>
        </p:nvSpPr>
        <p:spPr>
          <a:xfrm>
            <a:off x="3553967" y="3087623"/>
            <a:ext cx="0" cy="658495"/>
          </a:xfrm>
          <a:custGeom>
            <a:avLst/>
            <a:gdLst/>
            <a:ahLst/>
            <a:cxnLst/>
            <a:rect l="l" t="t" r="r" b="b"/>
            <a:pathLst>
              <a:path h="658495">
                <a:moveTo>
                  <a:pt x="0" y="0"/>
                </a:moveTo>
                <a:lnTo>
                  <a:pt x="0" y="658368"/>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2" name="object 12"/>
          <p:cNvSpPr/>
          <p:nvPr/>
        </p:nvSpPr>
        <p:spPr>
          <a:xfrm>
            <a:off x="3553967"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3" name="object 13"/>
          <p:cNvSpPr/>
          <p:nvPr/>
        </p:nvSpPr>
        <p:spPr>
          <a:xfrm>
            <a:off x="411022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4" name="object 14"/>
          <p:cNvSpPr/>
          <p:nvPr/>
        </p:nvSpPr>
        <p:spPr>
          <a:xfrm>
            <a:off x="411022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5" name="object 15"/>
          <p:cNvSpPr/>
          <p:nvPr/>
        </p:nvSpPr>
        <p:spPr>
          <a:xfrm>
            <a:off x="411022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6" name="object 16"/>
          <p:cNvSpPr/>
          <p:nvPr/>
        </p:nvSpPr>
        <p:spPr>
          <a:xfrm>
            <a:off x="466648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7" name="object 17"/>
          <p:cNvSpPr/>
          <p:nvPr/>
        </p:nvSpPr>
        <p:spPr>
          <a:xfrm>
            <a:off x="4666488"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8" name="object 18"/>
          <p:cNvSpPr/>
          <p:nvPr/>
        </p:nvSpPr>
        <p:spPr>
          <a:xfrm>
            <a:off x="4666488" y="4620767"/>
            <a:ext cx="0" cy="368935"/>
          </a:xfrm>
          <a:custGeom>
            <a:avLst/>
            <a:gdLst/>
            <a:ahLst/>
            <a:cxnLst/>
            <a:rect l="l" t="t" r="r" b="b"/>
            <a:pathLst>
              <a:path h="368935">
                <a:moveTo>
                  <a:pt x="0" y="0"/>
                </a:moveTo>
                <a:lnTo>
                  <a:pt x="0" y="368807"/>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19" name="object 19"/>
          <p:cNvSpPr/>
          <p:nvPr/>
        </p:nvSpPr>
        <p:spPr>
          <a:xfrm>
            <a:off x="5222747"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0" name="object 20"/>
          <p:cNvSpPr/>
          <p:nvPr/>
        </p:nvSpPr>
        <p:spPr>
          <a:xfrm>
            <a:off x="5222747" y="2650235"/>
            <a:ext cx="0" cy="1096010"/>
          </a:xfrm>
          <a:custGeom>
            <a:avLst/>
            <a:gdLst/>
            <a:ahLst/>
            <a:cxnLst/>
            <a:rect l="l" t="t" r="r" b="b"/>
            <a:pathLst>
              <a:path h="1096010">
                <a:moveTo>
                  <a:pt x="0" y="0"/>
                </a:moveTo>
                <a:lnTo>
                  <a:pt x="0" y="109575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1" name="object 21"/>
          <p:cNvSpPr/>
          <p:nvPr/>
        </p:nvSpPr>
        <p:spPr>
          <a:xfrm>
            <a:off x="5222747" y="4183379"/>
            <a:ext cx="0" cy="806450"/>
          </a:xfrm>
          <a:custGeom>
            <a:avLst/>
            <a:gdLst/>
            <a:ahLst/>
            <a:cxnLst/>
            <a:rect l="l" t="t" r="r" b="b"/>
            <a:pathLst>
              <a:path h="806450">
                <a:moveTo>
                  <a:pt x="0" y="0"/>
                </a:moveTo>
                <a:lnTo>
                  <a:pt x="0" y="806196"/>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2" name="object 22"/>
          <p:cNvSpPr/>
          <p:nvPr/>
        </p:nvSpPr>
        <p:spPr>
          <a:xfrm>
            <a:off x="5779008"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3" name="object 23"/>
          <p:cNvSpPr/>
          <p:nvPr/>
        </p:nvSpPr>
        <p:spPr>
          <a:xfrm>
            <a:off x="5779008"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4" name="object 24"/>
          <p:cNvSpPr/>
          <p:nvPr/>
        </p:nvSpPr>
        <p:spPr>
          <a:xfrm>
            <a:off x="6336791" y="1883664"/>
            <a:ext cx="0" cy="329565"/>
          </a:xfrm>
          <a:custGeom>
            <a:avLst/>
            <a:gdLst/>
            <a:ahLst/>
            <a:cxnLst/>
            <a:rect l="l" t="t" r="r" b="b"/>
            <a:pathLst>
              <a:path h="329564">
                <a:moveTo>
                  <a:pt x="0" y="0"/>
                </a:moveTo>
                <a:lnTo>
                  <a:pt x="0" y="329184"/>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5" name="object 25"/>
          <p:cNvSpPr/>
          <p:nvPr/>
        </p:nvSpPr>
        <p:spPr>
          <a:xfrm>
            <a:off x="6336791" y="2650235"/>
            <a:ext cx="0" cy="2339340"/>
          </a:xfrm>
          <a:custGeom>
            <a:avLst/>
            <a:gdLst/>
            <a:ahLst/>
            <a:cxnLst/>
            <a:rect l="l" t="t" r="r" b="b"/>
            <a:pathLst>
              <a:path h="2339340">
                <a:moveTo>
                  <a:pt x="0" y="0"/>
                </a:moveTo>
                <a:lnTo>
                  <a:pt x="0" y="233934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6" name="object 26"/>
          <p:cNvSpPr/>
          <p:nvPr/>
        </p:nvSpPr>
        <p:spPr>
          <a:xfrm>
            <a:off x="6893052"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27" name="object 27"/>
          <p:cNvSpPr/>
          <p:nvPr/>
        </p:nvSpPr>
        <p:spPr>
          <a:xfrm>
            <a:off x="7449311"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0" name="object 30"/>
          <p:cNvSpPr/>
          <p:nvPr/>
        </p:nvSpPr>
        <p:spPr>
          <a:xfrm>
            <a:off x="1883664" y="3745991"/>
            <a:ext cx="3878579" cy="437515"/>
          </a:xfrm>
          <a:custGeom>
            <a:avLst/>
            <a:gdLst/>
            <a:ahLst/>
            <a:cxnLst/>
            <a:rect l="l" t="t" r="r" b="b"/>
            <a:pathLst>
              <a:path w="3878579" h="437514">
                <a:moveTo>
                  <a:pt x="3878580" y="0"/>
                </a:moveTo>
                <a:lnTo>
                  <a:pt x="0" y="0"/>
                </a:lnTo>
                <a:lnTo>
                  <a:pt x="0" y="437387"/>
                </a:lnTo>
                <a:lnTo>
                  <a:pt x="3878580" y="437387"/>
                </a:lnTo>
                <a:lnTo>
                  <a:pt x="3878580" y="0"/>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31" name="object 31"/>
          <p:cNvSpPr/>
          <p:nvPr/>
        </p:nvSpPr>
        <p:spPr>
          <a:xfrm>
            <a:off x="1883664" y="2212848"/>
            <a:ext cx="4993005" cy="437515"/>
          </a:xfrm>
          <a:custGeom>
            <a:avLst/>
            <a:gdLst/>
            <a:ahLst/>
            <a:cxnLst/>
            <a:rect l="l" t="t" r="r" b="b"/>
            <a:pathLst>
              <a:path w="4993005" h="437514">
                <a:moveTo>
                  <a:pt x="4992624" y="0"/>
                </a:moveTo>
                <a:lnTo>
                  <a:pt x="0" y="0"/>
                </a:lnTo>
                <a:lnTo>
                  <a:pt x="0" y="437388"/>
                </a:lnTo>
                <a:lnTo>
                  <a:pt x="4992624" y="437388"/>
                </a:lnTo>
                <a:lnTo>
                  <a:pt x="4992624" y="0"/>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32" name="object 32"/>
          <p:cNvSpPr/>
          <p:nvPr/>
        </p:nvSpPr>
        <p:spPr>
          <a:xfrm>
            <a:off x="1842516" y="4949952"/>
            <a:ext cx="5607050" cy="0"/>
          </a:xfrm>
          <a:custGeom>
            <a:avLst/>
            <a:gdLst/>
            <a:ahLst/>
            <a:cxnLst/>
            <a:rect l="l" t="t" r="r" b="b"/>
            <a:pathLst>
              <a:path w="5607050">
                <a:moveTo>
                  <a:pt x="0" y="0"/>
                </a:moveTo>
                <a:lnTo>
                  <a:pt x="5606795"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3" name="object 33"/>
          <p:cNvSpPr/>
          <p:nvPr/>
        </p:nvSpPr>
        <p:spPr>
          <a:xfrm>
            <a:off x="1883664" y="1883664"/>
            <a:ext cx="0" cy="3106420"/>
          </a:xfrm>
          <a:custGeom>
            <a:avLst/>
            <a:gdLst/>
            <a:ahLst/>
            <a:cxnLst/>
            <a:rect l="l" t="t" r="r" b="b"/>
            <a:pathLst>
              <a:path h="3106420">
                <a:moveTo>
                  <a:pt x="0" y="0"/>
                </a:moveTo>
                <a:lnTo>
                  <a:pt x="0" y="3105912"/>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4" name="object 34"/>
          <p:cNvSpPr/>
          <p:nvPr/>
        </p:nvSpPr>
        <p:spPr>
          <a:xfrm>
            <a:off x="1842516" y="3416808"/>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5" name="object 35"/>
          <p:cNvSpPr/>
          <p:nvPr/>
        </p:nvSpPr>
        <p:spPr>
          <a:xfrm>
            <a:off x="1842516" y="1883664"/>
            <a:ext cx="41275" cy="0"/>
          </a:xfrm>
          <a:custGeom>
            <a:avLst/>
            <a:gdLst/>
            <a:ahLst/>
            <a:cxnLst/>
            <a:rect l="l" t="t" r="r" b="b"/>
            <a:pathLst>
              <a:path w="41275">
                <a:moveTo>
                  <a:pt x="0" y="0"/>
                </a:moveTo>
                <a:lnTo>
                  <a:pt x="41147" y="0"/>
                </a:lnTo>
              </a:path>
            </a:pathLst>
          </a:custGeom>
          <a:ln w="9144">
            <a:solidFill>
              <a:srgbClr val="858585"/>
            </a:solidFill>
          </a:ln>
        </p:spPr>
        <p:txBody>
          <a:bodyPr wrap="square" lIns="0" tIns="0" rIns="0" bIns="0" rtlCol="0"/>
          <a:lstStyle/>
          <a:p>
            <a:endParaRPr>
              <a:latin typeface="Arial Rounded MT Bold" panose="020F0704030504030204" pitchFamily="34" charset="0"/>
            </a:endParaRPr>
          </a:p>
        </p:txBody>
      </p:sp>
      <p:sp>
        <p:nvSpPr>
          <p:cNvPr id="36" name="object 36"/>
          <p:cNvSpPr txBox="1"/>
          <p:nvPr/>
        </p:nvSpPr>
        <p:spPr>
          <a:xfrm>
            <a:off x="2394585"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1</a:t>
            </a:r>
            <a:endParaRPr sz="1000">
              <a:latin typeface="Arial Rounded MT Bold" panose="020F0704030504030204" pitchFamily="34" charset="0"/>
              <a:cs typeface="Calibri"/>
            </a:endParaRPr>
          </a:p>
        </p:txBody>
      </p:sp>
      <p:sp>
        <p:nvSpPr>
          <p:cNvPr id="37" name="object 37"/>
          <p:cNvSpPr txBox="1"/>
          <p:nvPr/>
        </p:nvSpPr>
        <p:spPr>
          <a:xfrm>
            <a:off x="2951226"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2</a:t>
            </a:r>
            <a:endParaRPr sz="1000">
              <a:latin typeface="Arial Rounded MT Bold" panose="020F0704030504030204" pitchFamily="34" charset="0"/>
              <a:cs typeface="Calibri"/>
            </a:endParaRPr>
          </a:p>
        </p:txBody>
      </p:sp>
      <p:sp>
        <p:nvSpPr>
          <p:cNvPr id="38" name="object 38"/>
          <p:cNvSpPr txBox="1"/>
          <p:nvPr/>
        </p:nvSpPr>
        <p:spPr>
          <a:xfrm>
            <a:off x="350799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3</a:t>
            </a:r>
            <a:endParaRPr sz="1000">
              <a:latin typeface="Arial Rounded MT Bold" panose="020F0704030504030204" pitchFamily="34" charset="0"/>
              <a:cs typeface="Calibri"/>
            </a:endParaRPr>
          </a:p>
        </p:txBody>
      </p:sp>
      <p:sp>
        <p:nvSpPr>
          <p:cNvPr id="39" name="object 39"/>
          <p:cNvSpPr txBox="1"/>
          <p:nvPr/>
        </p:nvSpPr>
        <p:spPr>
          <a:xfrm>
            <a:off x="40648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4</a:t>
            </a:r>
            <a:endParaRPr sz="1000">
              <a:latin typeface="Arial Rounded MT Bold" panose="020F0704030504030204" pitchFamily="34" charset="0"/>
              <a:cs typeface="Calibri"/>
            </a:endParaRPr>
          </a:p>
        </p:txBody>
      </p:sp>
      <p:sp>
        <p:nvSpPr>
          <p:cNvPr id="40" name="object 40"/>
          <p:cNvSpPr txBox="1"/>
          <p:nvPr/>
        </p:nvSpPr>
        <p:spPr>
          <a:xfrm>
            <a:off x="462152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5</a:t>
            </a:r>
            <a:endParaRPr sz="1000">
              <a:latin typeface="Arial Rounded MT Bold" panose="020F0704030504030204" pitchFamily="34" charset="0"/>
              <a:cs typeface="Calibri"/>
            </a:endParaRPr>
          </a:p>
        </p:txBody>
      </p:sp>
      <p:sp>
        <p:nvSpPr>
          <p:cNvPr id="41" name="object 41"/>
          <p:cNvSpPr txBox="1"/>
          <p:nvPr/>
        </p:nvSpPr>
        <p:spPr>
          <a:xfrm>
            <a:off x="5178297"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6</a:t>
            </a:r>
            <a:endParaRPr sz="1000">
              <a:latin typeface="Arial Rounded MT Bold" panose="020F0704030504030204" pitchFamily="34" charset="0"/>
              <a:cs typeface="Calibri"/>
            </a:endParaRPr>
          </a:p>
        </p:txBody>
      </p:sp>
      <p:sp>
        <p:nvSpPr>
          <p:cNvPr id="42" name="object 42"/>
          <p:cNvSpPr txBox="1"/>
          <p:nvPr/>
        </p:nvSpPr>
        <p:spPr>
          <a:xfrm>
            <a:off x="573519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7</a:t>
            </a:r>
            <a:endParaRPr sz="1000">
              <a:latin typeface="Arial Rounded MT Bold" panose="020F0704030504030204" pitchFamily="34" charset="0"/>
              <a:cs typeface="Calibri"/>
            </a:endParaRPr>
          </a:p>
        </p:txBody>
      </p:sp>
      <p:sp>
        <p:nvSpPr>
          <p:cNvPr id="43" name="object 43"/>
          <p:cNvSpPr txBox="1"/>
          <p:nvPr/>
        </p:nvSpPr>
        <p:spPr>
          <a:xfrm>
            <a:off x="6291834"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8</a:t>
            </a:r>
            <a:endParaRPr sz="1000">
              <a:latin typeface="Arial Rounded MT Bold" panose="020F0704030504030204" pitchFamily="34" charset="0"/>
              <a:cs typeface="Calibri"/>
            </a:endParaRPr>
          </a:p>
        </p:txBody>
      </p:sp>
      <p:sp>
        <p:nvSpPr>
          <p:cNvPr id="44" name="object 44"/>
          <p:cNvSpPr txBox="1"/>
          <p:nvPr/>
        </p:nvSpPr>
        <p:spPr>
          <a:xfrm>
            <a:off x="6848602"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9</a:t>
            </a:r>
            <a:endParaRPr sz="1000">
              <a:latin typeface="Arial Rounded MT Bold" panose="020F0704030504030204" pitchFamily="34" charset="0"/>
              <a:cs typeface="Calibri"/>
            </a:endParaRPr>
          </a:p>
        </p:txBody>
      </p:sp>
      <p:sp>
        <p:nvSpPr>
          <p:cNvPr id="45" name="object 45"/>
          <p:cNvSpPr txBox="1"/>
          <p:nvPr/>
        </p:nvSpPr>
        <p:spPr>
          <a:xfrm>
            <a:off x="7373493" y="5081015"/>
            <a:ext cx="285216" cy="153888"/>
          </a:xfrm>
          <a:prstGeom prst="rect">
            <a:avLst/>
          </a:prstGeom>
        </p:spPr>
        <p:txBody>
          <a:bodyPr vert="horz" wrap="square" lIns="0" tIns="0" rIns="0" bIns="0" rtlCol="0">
            <a:spAutoFit/>
          </a:bodyPr>
          <a:lstStyle/>
          <a:p>
            <a:pPr marL="12700">
              <a:lnSpc>
                <a:spcPct val="100000"/>
              </a:lnSpc>
            </a:pPr>
            <a:r>
              <a:rPr sz="1000" spc="-10" dirty="0">
                <a:solidFill>
                  <a:srgbClr val="FFFFFF"/>
                </a:solidFill>
                <a:latin typeface="Arial Rounded MT Bold" panose="020F0704030504030204" pitchFamily="34" charset="0"/>
                <a:cs typeface="Calibri"/>
              </a:rPr>
              <a:t>10</a:t>
            </a:r>
            <a:endParaRPr sz="1000" dirty="0">
              <a:latin typeface="Arial Rounded MT Bold" panose="020F0704030504030204" pitchFamily="34" charset="0"/>
              <a:cs typeface="Calibri"/>
            </a:endParaRPr>
          </a:p>
        </p:txBody>
      </p:sp>
      <p:sp>
        <p:nvSpPr>
          <p:cNvPr id="46" name="object 46"/>
          <p:cNvSpPr/>
          <p:nvPr/>
        </p:nvSpPr>
        <p:spPr>
          <a:xfrm>
            <a:off x="7658709" y="2750309"/>
            <a:ext cx="425009" cy="338964"/>
          </a:xfrm>
          <a:custGeom>
            <a:avLst/>
            <a:gdLst/>
            <a:ahLst/>
            <a:cxnLst/>
            <a:rect l="l" t="t" r="r" b="b"/>
            <a:pathLst>
              <a:path w="70484" h="70485">
                <a:moveTo>
                  <a:pt x="0" y="70103"/>
                </a:moveTo>
                <a:lnTo>
                  <a:pt x="70103" y="70103"/>
                </a:lnTo>
                <a:lnTo>
                  <a:pt x="70103" y="0"/>
                </a:lnTo>
                <a:lnTo>
                  <a:pt x="0" y="0"/>
                </a:lnTo>
                <a:lnTo>
                  <a:pt x="0" y="70103"/>
                </a:lnTo>
                <a:close/>
              </a:path>
            </a:pathLst>
          </a:custGeom>
          <a:solidFill>
            <a:srgbClr val="0070C0"/>
          </a:solidFill>
        </p:spPr>
        <p:txBody>
          <a:bodyPr wrap="square" lIns="0" tIns="0" rIns="0" bIns="0" rtlCol="0"/>
          <a:lstStyle/>
          <a:p>
            <a:endParaRPr>
              <a:latin typeface="Arial Rounded MT Bold" panose="020F0704030504030204" pitchFamily="34" charset="0"/>
            </a:endParaRPr>
          </a:p>
        </p:txBody>
      </p:sp>
      <p:sp>
        <p:nvSpPr>
          <p:cNvPr id="49" name="object 49"/>
          <p:cNvSpPr txBox="1"/>
          <p:nvPr/>
        </p:nvSpPr>
        <p:spPr>
          <a:xfrm>
            <a:off x="710200" y="2534931"/>
            <a:ext cx="984107" cy="246221"/>
          </a:xfrm>
          <a:prstGeom prst="rect">
            <a:avLst/>
          </a:prstGeom>
        </p:spPr>
        <p:txBody>
          <a:bodyPr vert="horz" wrap="square" lIns="0" tIns="0" rIns="0" bIns="0" rtlCol="0">
            <a:spAutoFit/>
          </a:bodyPr>
          <a:lstStyle/>
          <a:p>
            <a:pPr marL="12700">
              <a:lnSpc>
                <a:spcPct val="100000"/>
              </a:lnSpc>
              <a:spcBef>
                <a:spcPts val="470"/>
              </a:spcBef>
            </a:pPr>
            <a:r>
              <a:rPr sz="1600" spc="-10" dirty="0" smtClean="0">
                <a:solidFill>
                  <a:srgbClr val="FFFFFF"/>
                </a:solidFill>
                <a:latin typeface="Arial Rounded MT Bold" panose="020F0704030504030204" pitchFamily="34" charset="0"/>
                <a:cs typeface="Calibri"/>
              </a:rPr>
              <a:t>O</a:t>
            </a:r>
            <a:r>
              <a:rPr sz="1600" spc="-15" dirty="0" smtClean="0">
                <a:solidFill>
                  <a:srgbClr val="FFFFFF"/>
                </a:solidFill>
                <a:latin typeface="Arial Rounded MT Bold" panose="020F0704030504030204" pitchFamily="34" charset="0"/>
                <a:cs typeface="Calibri"/>
              </a:rPr>
              <a:t>v</a:t>
            </a:r>
            <a:r>
              <a:rPr sz="1600" spc="-10" dirty="0" smtClean="0">
                <a:solidFill>
                  <a:srgbClr val="FFFFFF"/>
                </a:solidFill>
                <a:latin typeface="Arial Rounded MT Bold" panose="020F0704030504030204" pitchFamily="34" charset="0"/>
                <a:cs typeface="Calibri"/>
              </a:rPr>
              <a:t>e</a:t>
            </a:r>
            <a:r>
              <a:rPr sz="1600" spc="-5" dirty="0" smtClean="0">
                <a:solidFill>
                  <a:srgbClr val="FFFFFF"/>
                </a:solidFill>
                <a:latin typeface="Arial Rounded MT Bold" panose="020F0704030504030204" pitchFamily="34" charset="0"/>
                <a:cs typeface="Calibri"/>
              </a:rPr>
              <a:t>r</a:t>
            </a:r>
            <a:r>
              <a:rPr sz="1600" spc="1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65s</a:t>
            </a:r>
            <a:endParaRPr sz="1600" dirty="0">
              <a:latin typeface="Arial Rounded MT Bold" panose="020F0704030504030204" pitchFamily="34" charset="0"/>
              <a:cs typeface="Calibri"/>
            </a:endParaRPr>
          </a:p>
        </p:txBody>
      </p:sp>
      <p:sp>
        <p:nvSpPr>
          <p:cNvPr id="48" name="object 48"/>
          <p:cNvSpPr txBox="1"/>
          <p:nvPr/>
        </p:nvSpPr>
        <p:spPr>
          <a:xfrm>
            <a:off x="632794" y="4102083"/>
            <a:ext cx="1249662" cy="246221"/>
          </a:xfrm>
          <a:prstGeom prst="rect">
            <a:avLst/>
          </a:prstGeom>
        </p:spPr>
        <p:txBody>
          <a:bodyPr vert="horz" wrap="square" lIns="0" tIns="0" rIns="0" bIns="0" rtlCol="0">
            <a:spAutoFit/>
          </a:bodyPr>
          <a:lstStyle/>
          <a:p>
            <a:pPr marL="12700">
              <a:lnSpc>
                <a:spcPct val="100000"/>
              </a:lnSpc>
              <a:spcBef>
                <a:spcPts val="465"/>
              </a:spcBef>
            </a:pPr>
            <a:r>
              <a:rPr sz="1600" spc="-10" dirty="0" smtClean="0">
                <a:solidFill>
                  <a:srgbClr val="FFFFFF"/>
                </a:solidFill>
                <a:latin typeface="Arial Rounded MT Bold" panose="020F0704030504030204" pitchFamily="34" charset="0"/>
                <a:cs typeface="Calibri"/>
              </a:rPr>
              <a:t>Unde</a:t>
            </a:r>
            <a:r>
              <a:rPr sz="1600" spc="-5" dirty="0" smtClean="0">
                <a:solidFill>
                  <a:srgbClr val="FFFFFF"/>
                </a:solidFill>
                <a:latin typeface="Arial Rounded MT Bold" panose="020F0704030504030204" pitchFamily="34" charset="0"/>
                <a:cs typeface="Calibri"/>
              </a:rPr>
              <a:t>r</a:t>
            </a:r>
            <a:r>
              <a:rPr sz="1600" dirty="0" smtClean="0">
                <a:solidFill>
                  <a:srgbClr val="FFFFFF"/>
                </a:solidFill>
                <a:latin typeface="Arial Rounded MT Bold" panose="020F0704030504030204" pitchFamily="34" charset="0"/>
                <a:cs typeface="Calibri"/>
              </a:rPr>
              <a:t> </a:t>
            </a:r>
            <a:r>
              <a:rPr sz="1600" spc="-5" dirty="0" smtClean="0">
                <a:solidFill>
                  <a:srgbClr val="FFFFFF"/>
                </a:solidFill>
                <a:latin typeface="Arial Rounded MT Bold" panose="020F0704030504030204" pitchFamily="34" charset="0"/>
                <a:cs typeface="Calibri"/>
              </a:rPr>
              <a:t>18s</a:t>
            </a:r>
            <a:endParaRPr sz="1600" dirty="0">
              <a:latin typeface="Arial Rounded MT Bold" panose="020F0704030504030204" pitchFamily="34" charset="0"/>
              <a:cs typeface="Calibri"/>
            </a:endParaRPr>
          </a:p>
        </p:txBody>
      </p:sp>
      <p:sp>
        <p:nvSpPr>
          <p:cNvPr id="50" name="object 50"/>
          <p:cNvSpPr txBox="1"/>
          <p:nvPr/>
        </p:nvSpPr>
        <p:spPr>
          <a:xfrm>
            <a:off x="1837689" y="5081015"/>
            <a:ext cx="89535" cy="152400"/>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Arial Rounded MT Bold" panose="020F0704030504030204" pitchFamily="34" charset="0"/>
                <a:cs typeface="Calibri"/>
              </a:rPr>
              <a:t>0</a:t>
            </a:r>
            <a:endParaRPr sz="1000">
              <a:latin typeface="Arial Rounded MT Bold" panose="020F0704030504030204" pitchFamily="34" charset="0"/>
              <a:cs typeface="Calibri"/>
            </a:endParaRPr>
          </a:p>
        </p:txBody>
      </p:sp>
      <p:sp>
        <p:nvSpPr>
          <p:cNvPr id="51" name="object 51"/>
          <p:cNvSpPr txBox="1"/>
          <p:nvPr/>
        </p:nvSpPr>
        <p:spPr>
          <a:xfrm>
            <a:off x="2448560" y="1493392"/>
            <a:ext cx="4924933" cy="276999"/>
          </a:xfrm>
          <a:prstGeom prst="rect">
            <a:avLst/>
          </a:prstGeom>
        </p:spPr>
        <p:txBody>
          <a:bodyPr vert="horz" wrap="square" lIns="0" tIns="0" rIns="0" bIns="0" rtlCol="0">
            <a:spAutoFit/>
          </a:bodyPr>
          <a:lstStyle/>
          <a:p>
            <a:pPr marL="12700">
              <a:lnSpc>
                <a:spcPct val="100000"/>
              </a:lnSpc>
            </a:pPr>
            <a:r>
              <a:rPr sz="1800" b="1" spc="-2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o</a:t>
            </a:r>
            <a:r>
              <a:rPr sz="1800" b="1" spc="-5" dirty="0">
                <a:solidFill>
                  <a:srgbClr val="FFFFFF"/>
                </a:solidFill>
                <a:latin typeface="Arial Rounded MT Bold" panose="020F0704030504030204" pitchFamily="34" charset="0"/>
                <a:cs typeface="Calibri"/>
              </a:rPr>
              <a:t>p</a:t>
            </a:r>
            <a:r>
              <a:rPr sz="1800" b="1" spc="-10" dirty="0">
                <a:solidFill>
                  <a:srgbClr val="FFFFFF"/>
                </a:solidFill>
                <a:latin typeface="Arial Rounded MT Bold" panose="020F0704030504030204" pitchFamily="34" charset="0"/>
                <a:cs typeface="Calibri"/>
              </a:rPr>
              <a:t>ul</a:t>
            </a:r>
            <a:r>
              <a:rPr sz="1800" b="1" spc="-25" dirty="0">
                <a:solidFill>
                  <a:srgbClr val="FFFFFF"/>
                </a:solidFill>
                <a:latin typeface="Arial Rounded MT Bold" panose="020F0704030504030204" pitchFamily="34" charset="0"/>
                <a:cs typeface="Calibri"/>
              </a:rPr>
              <a:t>a</a:t>
            </a:r>
            <a:r>
              <a:rPr sz="1800" b="1" spc="-10" dirty="0">
                <a:solidFill>
                  <a:srgbClr val="FFFFFF"/>
                </a:solidFill>
                <a:latin typeface="Arial Rounded MT Bold" panose="020F0704030504030204" pitchFamily="34" charset="0"/>
                <a:cs typeface="Calibri"/>
              </a:rPr>
              <a:t>tion</a:t>
            </a:r>
            <a:r>
              <a:rPr sz="1800" b="1" spc="-50" dirty="0">
                <a:solidFill>
                  <a:srgbClr val="FFFFFF"/>
                </a:solidFill>
                <a:latin typeface="Arial Rounded MT Bold" panose="020F0704030504030204" pitchFamily="34" charset="0"/>
                <a:cs typeface="Calibri"/>
              </a:rPr>
              <a:t> </a:t>
            </a:r>
            <a:r>
              <a:rPr sz="1800" b="1" dirty="0">
                <a:solidFill>
                  <a:srgbClr val="FFFFFF"/>
                </a:solidFill>
                <a:latin typeface="Arial Rounded MT Bold" panose="020F0704030504030204" pitchFamily="34" charset="0"/>
                <a:cs typeface="Calibri"/>
              </a:rPr>
              <a:t>G</a:t>
            </a:r>
            <a:r>
              <a:rPr sz="1800" b="1" spc="-30" dirty="0">
                <a:solidFill>
                  <a:srgbClr val="FFFFFF"/>
                </a:solidFill>
                <a:latin typeface="Arial Rounded MT Bold" panose="020F0704030504030204" pitchFamily="34" charset="0"/>
                <a:cs typeface="Calibri"/>
              </a:rPr>
              <a:t>r</a:t>
            </a:r>
            <a:r>
              <a:rPr sz="1800" b="1" spc="-10" dirty="0">
                <a:solidFill>
                  <a:srgbClr val="FFFFFF"/>
                </a:solidFill>
                <a:latin typeface="Arial Rounded MT Bold" panose="020F0704030504030204" pitchFamily="34" charset="0"/>
                <a:cs typeface="Calibri"/>
              </a:rPr>
              <a:t>owth:</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2011</a:t>
            </a:r>
            <a:r>
              <a:rPr sz="1800" b="1" dirty="0">
                <a:solidFill>
                  <a:srgbClr val="FFFFFF"/>
                </a:solidFill>
                <a:latin typeface="Arial Rounded MT Bold" panose="020F0704030504030204" pitchFamily="34" charset="0"/>
                <a:cs typeface="Calibri"/>
              </a:rPr>
              <a:t>-</a:t>
            </a:r>
            <a:r>
              <a:rPr sz="1800" b="1" spc="-10" dirty="0">
                <a:solidFill>
                  <a:srgbClr val="FFFFFF"/>
                </a:solidFill>
                <a:latin typeface="Arial Rounded MT Bold" panose="020F0704030504030204" pitchFamily="34" charset="0"/>
                <a:cs typeface="Calibri"/>
              </a:rPr>
              <a:t>2050</a:t>
            </a:r>
            <a:r>
              <a:rPr sz="1800" b="1" dirty="0">
                <a:solidFill>
                  <a:srgbClr val="FFFFFF"/>
                </a:solidFill>
                <a:latin typeface="Arial Rounded MT Bold" panose="020F0704030504030204" pitchFamily="34" charset="0"/>
                <a:cs typeface="Calibri"/>
              </a:rPr>
              <a:t> </a:t>
            </a:r>
            <a:r>
              <a:rPr sz="1800" b="1" spc="-10" dirty="0">
                <a:solidFill>
                  <a:srgbClr val="FFFFFF"/>
                </a:solidFill>
                <a:latin typeface="Arial Rounded MT Bold" panose="020F0704030504030204" pitchFamily="34" charset="0"/>
                <a:cs typeface="Calibri"/>
              </a:rPr>
              <a:t>(in</a:t>
            </a:r>
            <a:r>
              <a:rPr sz="1800" b="1" spc="-5" dirty="0">
                <a:solidFill>
                  <a:srgbClr val="FFFFFF"/>
                </a:solidFill>
                <a:latin typeface="Arial Rounded MT Bold" panose="020F0704030504030204" pitchFamily="34" charset="0"/>
                <a:cs typeface="Calibri"/>
              </a:rPr>
              <a:t> </a:t>
            </a:r>
            <a:r>
              <a:rPr sz="1800" b="1" spc="-15" dirty="0">
                <a:solidFill>
                  <a:srgbClr val="FFFFFF"/>
                </a:solidFill>
                <a:latin typeface="Arial Rounded MT Bold" panose="020F0704030504030204" pitchFamily="34" charset="0"/>
                <a:cs typeface="Calibri"/>
              </a:rPr>
              <a:t>milli</a:t>
            </a:r>
            <a:r>
              <a:rPr sz="1800" b="1" dirty="0">
                <a:solidFill>
                  <a:srgbClr val="FFFFFF"/>
                </a:solidFill>
                <a:latin typeface="Arial Rounded MT Bold" panose="020F0704030504030204" pitchFamily="34" charset="0"/>
                <a:cs typeface="Calibri"/>
              </a:rPr>
              <a:t>o</a:t>
            </a:r>
            <a:r>
              <a:rPr sz="1800" b="1" spc="-10" dirty="0">
                <a:solidFill>
                  <a:srgbClr val="FFFFFF"/>
                </a:solidFill>
                <a:latin typeface="Arial Rounded MT Bold" panose="020F0704030504030204" pitchFamily="34" charset="0"/>
                <a:cs typeface="Calibri"/>
              </a:rPr>
              <a:t>ns)</a:t>
            </a:r>
            <a:endParaRPr sz="1800" dirty="0">
              <a:latin typeface="Arial Rounded MT Bold" panose="020F0704030504030204" pitchFamily="34" charset="0"/>
              <a:cs typeface="Calibri"/>
            </a:endParaRPr>
          </a:p>
        </p:txBody>
      </p:sp>
      <p:sp>
        <p:nvSpPr>
          <p:cNvPr id="53" name="Rectangle 52"/>
          <p:cNvSpPr/>
          <p:nvPr/>
        </p:nvSpPr>
        <p:spPr>
          <a:xfrm>
            <a:off x="8025383" y="2713599"/>
            <a:ext cx="828651" cy="369332"/>
          </a:xfrm>
          <a:prstGeom prst="rect">
            <a:avLst/>
          </a:prstGeom>
        </p:spPr>
        <p:txBody>
          <a:bodyPr wrap="square">
            <a:spAutoFit/>
          </a:bodyPr>
          <a:lstStyle/>
          <a:p>
            <a:pPr marR="5080" algn="r">
              <a:lnSpc>
                <a:spcPct val="100000"/>
              </a:lnSpc>
            </a:pPr>
            <a:r>
              <a:rPr lang="en-US" spc="-10" dirty="0" smtClean="0">
                <a:solidFill>
                  <a:srgbClr val="FFFFFF"/>
                </a:solidFill>
                <a:latin typeface="Arial Rounded MT Bold" panose="020F0704030504030204" pitchFamily="34" charset="0"/>
                <a:cs typeface="Calibri"/>
              </a:rPr>
              <a:t>2050</a:t>
            </a:r>
            <a:endParaRPr lang="en-US" dirty="0">
              <a:latin typeface="Arial Rounded MT Bold" panose="020F0704030504030204" pitchFamily="34" charset="0"/>
              <a:cs typeface="Calibri"/>
            </a:endParaRPr>
          </a:p>
        </p:txBody>
      </p:sp>
      <p:sp>
        <p:nvSpPr>
          <p:cNvPr id="59" name="TextBox 58"/>
          <p:cNvSpPr txBox="1"/>
          <p:nvPr/>
        </p:nvSpPr>
        <p:spPr>
          <a:xfrm>
            <a:off x="2329956" y="2228451"/>
            <a:ext cx="6601166" cy="400110"/>
          </a:xfrm>
          <a:prstGeom prst="rect">
            <a:avLst/>
          </a:prstGeom>
          <a:noFill/>
        </p:spPr>
        <p:txBody>
          <a:bodyPr wrap="none" rtlCol="0">
            <a:spAutoFit/>
          </a:bodyPr>
          <a:lstStyle/>
          <a:p>
            <a:r>
              <a:rPr lang="en-US" sz="2000" dirty="0" smtClean="0">
                <a:solidFill>
                  <a:srgbClr val="FFFFFF"/>
                </a:solidFill>
                <a:latin typeface="Arial Rounded MT Bold" panose="020F0704030504030204" pitchFamily="34" charset="0"/>
              </a:rPr>
              <a:t>More older people who are healthier and productive</a:t>
            </a:r>
            <a:endParaRPr lang="en-US" sz="2000" dirty="0">
              <a:solidFill>
                <a:srgbClr val="FFFFFF"/>
              </a:solidFill>
              <a:latin typeface="Arial Rounded MT Bold" panose="020F0704030504030204" pitchFamily="34" charset="0"/>
            </a:endParaRPr>
          </a:p>
        </p:txBody>
      </p:sp>
    </p:spTree>
    <p:extLst>
      <p:ext uri="{BB962C8B-B14F-4D97-AF65-F5344CB8AC3E}">
        <p14:creationId xmlns:p14="http://schemas.microsoft.com/office/powerpoint/2010/main" val="265813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0"/>
                                        <p:tgtEl>
                                          <p:spTgt spid="31"/>
                                        </p:tgtEl>
                                      </p:cBhvr>
                                    </p:animEffect>
                                  </p:childTnLst>
                                </p:cTn>
                              </p:par>
                            </p:childTnLst>
                          </p:cTn>
                        </p:par>
                        <p:par>
                          <p:cTn id="12" fill="hold">
                            <p:stCondLst>
                              <p:cond delay="5500"/>
                            </p:stCondLst>
                            <p:childTnLst>
                              <p:par>
                                <p:cTn id="13" presetID="22" presetClass="entr" presetSubtype="8"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large crowd watching&#10;&#10;Description generated with very high confidence">
            <a:extLst>
              <a:ext uri="{FF2B5EF4-FFF2-40B4-BE49-F238E27FC236}">
                <a16:creationId xmlns:a16="http://schemas.microsoft.com/office/drawing/2014/main" id="{1441514A-E359-4FE8-8781-FC2F8B6D5F1B}"/>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9159060" cy="6382956"/>
          </a:xfrm>
          <a:prstGeom prst="rect">
            <a:avLst/>
          </a:prstGeom>
        </p:spPr>
      </p:pic>
      <p:sp>
        <p:nvSpPr>
          <p:cNvPr id="2" name="Title 1">
            <a:extLst>
              <a:ext uri="{FF2B5EF4-FFF2-40B4-BE49-F238E27FC236}">
                <a16:creationId xmlns:a16="http://schemas.microsoft.com/office/drawing/2014/main" id="{D5A30261-51B7-40A5-9C9E-AB78843513CB}"/>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72E7C7FF-468C-4D9B-964A-C4AEE8817AF9}"/>
              </a:ext>
            </a:extLst>
          </p:cNvPr>
          <p:cNvSpPr>
            <a:spLocks noGrp="1"/>
          </p:cNvSpPr>
          <p:nvPr>
            <p:ph idx="1"/>
          </p:nvPr>
        </p:nvSpPr>
        <p:spPr/>
        <p:txBody>
          <a:bodyPr/>
          <a:lstStyle/>
          <a:p>
            <a:endParaRPr lang="en-MY"/>
          </a:p>
        </p:txBody>
      </p:sp>
      <p:pic>
        <p:nvPicPr>
          <p:cNvPr id="3074" name="Picture 2" descr="http://media.economist.com/sites/default/files/imagecache/original-size/20110514_WOC726.gif">
            <a:extLst>
              <a:ext uri="{FF2B5EF4-FFF2-40B4-BE49-F238E27FC236}">
                <a16:creationId xmlns:a16="http://schemas.microsoft.com/office/drawing/2014/main" id="{9441D2A5-A1A0-4ACA-891F-471937E20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7728"/>
            <a:ext cx="9159060" cy="6450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DE7423-9BD2-42E6-87A0-63DE52C19F72}"/>
              </a:ext>
            </a:extLst>
          </p:cNvPr>
          <p:cNvSpPr/>
          <p:nvPr/>
        </p:nvSpPr>
        <p:spPr>
          <a:xfrm>
            <a:off x="-1" y="6433185"/>
            <a:ext cx="8208912" cy="369332"/>
          </a:xfrm>
          <a:prstGeom prst="rect">
            <a:avLst/>
          </a:prstGeom>
        </p:spPr>
        <p:txBody>
          <a:bodyPr wrap="square">
            <a:spAutoFit/>
          </a:bodyPr>
          <a:lstStyle/>
          <a:p>
            <a:r>
              <a:rPr lang="en-MY" dirty="0">
                <a:solidFill>
                  <a:schemeClr val="bg1"/>
                </a:solidFill>
              </a:rPr>
              <a:t>Source: https://www.economist.com/blogs/dailychart/2011/05/world_population</a:t>
            </a:r>
          </a:p>
        </p:txBody>
      </p:sp>
      <p:sp>
        <p:nvSpPr>
          <p:cNvPr id="6" name="TextBox 5"/>
          <p:cNvSpPr txBox="1"/>
          <p:nvPr/>
        </p:nvSpPr>
        <p:spPr>
          <a:xfrm>
            <a:off x="5595257" y="1253094"/>
            <a:ext cx="3009191" cy="1815882"/>
          </a:xfrm>
          <a:prstGeom prst="rect">
            <a:avLst/>
          </a:prstGeom>
          <a:noFill/>
        </p:spPr>
        <p:txBody>
          <a:bodyPr wrap="square" rtlCol="0">
            <a:spAutoFit/>
          </a:bodyPr>
          <a:lstStyle/>
          <a:p>
            <a:pPr algn="r"/>
            <a:r>
              <a:rPr lang="en-US" sz="2800" spc="600" dirty="0" smtClean="0">
                <a:solidFill>
                  <a:srgbClr val="002060"/>
                </a:solidFill>
                <a:latin typeface="Arial Rounded MT Bold" panose="020F0704030504030204" pitchFamily="34" charset="0"/>
              </a:rPr>
              <a:t>Life-long </a:t>
            </a:r>
          </a:p>
          <a:p>
            <a:pPr algn="r"/>
            <a:r>
              <a:rPr lang="en-US" sz="2800" spc="600" dirty="0" smtClean="0">
                <a:solidFill>
                  <a:srgbClr val="002060"/>
                </a:solidFill>
                <a:latin typeface="Arial Rounded MT Bold" panose="020F0704030504030204" pitchFamily="34" charset="0"/>
              </a:rPr>
              <a:t>Learners </a:t>
            </a:r>
          </a:p>
          <a:p>
            <a:pPr algn="r"/>
            <a:r>
              <a:rPr lang="en-US" sz="2800" dirty="0" smtClean="0">
                <a:solidFill>
                  <a:srgbClr val="002060"/>
                </a:solidFill>
                <a:latin typeface="Arial Rounded MT Bold" panose="020F0704030504030204" pitchFamily="34" charset="0"/>
              </a:rPr>
              <a:t>coming </a:t>
            </a:r>
          </a:p>
          <a:p>
            <a:pPr algn="r"/>
            <a:r>
              <a:rPr lang="en-US" sz="2800" dirty="0" smtClean="0">
                <a:solidFill>
                  <a:srgbClr val="002060"/>
                </a:solidFill>
                <a:latin typeface="Arial Rounded MT Bold" panose="020F0704030504030204" pitchFamily="34" charset="0"/>
              </a:rPr>
              <a:t>soon!</a:t>
            </a:r>
            <a:endParaRPr lang="en-US" sz="2800" dirty="0">
              <a:solidFill>
                <a:srgbClr val="002060"/>
              </a:solidFill>
              <a:latin typeface="Arial Rounded MT Bold" panose="020F0704030504030204" pitchFamily="34" charset="0"/>
            </a:endParaRPr>
          </a:p>
        </p:txBody>
      </p:sp>
      <p:cxnSp>
        <p:nvCxnSpPr>
          <p:cNvPr id="8" name="Straight Connector 7"/>
          <p:cNvCxnSpPr/>
          <p:nvPr/>
        </p:nvCxnSpPr>
        <p:spPr>
          <a:xfrm>
            <a:off x="1066800" y="3191478"/>
            <a:ext cx="7304314" cy="0"/>
          </a:xfrm>
          <a:prstGeom prst="line">
            <a:avLst/>
          </a:prstGeom>
          <a:ln w="76200">
            <a:solidFill>
              <a:srgbClr val="FF0000"/>
            </a:solidFill>
            <a:prstDash val="sysDash"/>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1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3250"/>
                                        <p:tgtEl>
                                          <p:spTgt spid="3074"/>
                                        </p:tgtEl>
                                      </p:cBhvr>
                                    </p:animEffect>
                                  </p:childTnLst>
                                </p:cTn>
                              </p:par>
                            </p:childTnLst>
                          </p:cTn>
                        </p:par>
                        <p:par>
                          <p:cTn id="8" fill="hold">
                            <p:stCondLst>
                              <p:cond delay="3250"/>
                            </p:stCondLst>
                            <p:childTnLst>
                              <p:par>
                                <p:cTn id="9" presetID="22" presetClass="entr" presetSubtype="8" fill="hold" nodeType="afterEffect">
                                  <p:stCondLst>
                                    <p:cond delay="5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8750"/>
                            </p:stCondLst>
                            <p:childTnLst>
                              <p:par>
                                <p:cTn id="13" presetID="22" presetClass="entr" presetSubtype="8" fill="hold" grpId="0" nodeType="afterEffect">
                                  <p:stCondLst>
                                    <p:cond delay="5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14250"/>
                            </p:stCondLst>
                            <p:childTnLst>
                              <p:par>
                                <p:cTn id="17" presetID="22" presetClass="entr" presetSubtype="8"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par>
                          <p:cTn id="20" fill="hold">
                            <p:stCondLst>
                              <p:cond delay="14750"/>
                            </p:stCondLst>
                            <p:childTnLst>
                              <p:par>
                                <p:cTn id="21" presetID="22" presetClass="entr" presetSubtype="8" fill="hold" grpId="0"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left)">
                                      <p:cBhvr>
                                        <p:cTn id="23" dur="500"/>
                                        <p:tgtEl>
                                          <p:spTgt spid="6">
                                            <p:txEl>
                                              <p:pRg st="2" end="2"/>
                                            </p:txEl>
                                          </p:spTgt>
                                        </p:tgtEl>
                                      </p:cBhvr>
                                    </p:animEffect>
                                  </p:childTnLst>
                                </p:cTn>
                              </p:par>
                            </p:childTnLst>
                          </p:cTn>
                        </p:par>
                        <p:par>
                          <p:cTn id="24" fill="hold">
                            <p:stCondLst>
                              <p:cond delay="15250"/>
                            </p:stCondLst>
                            <p:childTnLst>
                              <p:par>
                                <p:cTn id="25" presetID="22" presetClass="entr" presetSubtype="8"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411686"/>
          </a:xfrm>
          <a:prstGeom prst="rect">
            <a:avLst/>
          </a:prstGeom>
        </p:spPr>
      </p:pic>
      <p:sp>
        <p:nvSpPr>
          <p:cNvPr id="2" name="Title 1"/>
          <p:cNvSpPr>
            <a:spLocks noGrp="1"/>
          </p:cNvSpPr>
          <p:nvPr>
            <p:ph type="title"/>
          </p:nvPr>
        </p:nvSpPr>
        <p:spPr/>
        <p:txBody>
          <a:bodyPr/>
          <a:lstStyle/>
          <a:p>
            <a:r>
              <a:rPr lang="en-US" dirty="0" smtClean="0"/>
              <a:t>Early questions to ask</a:t>
            </a:r>
            <a:endParaRPr lang="en-US" dirty="0"/>
          </a:p>
        </p:txBody>
      </p:sp>
      <p:sp>
        <p:nvSpPr>
          <p:cNvPr id="3" name="Content Placeholder 2"/>
          <p:cNvSpPr>
            <a:spLocks noGrp="1"/>
          </p:cNvSpPr>
          <p:nvPr>
            <p:ph idx="1"/>
          </p:nvPr>
        </p:nvSpPr>
        <p:spPr/>
        <p:txBody>
          <a:bodyPr/>
          <a:lstStyle/>
          <a:p>
            <a:r>
              <a:rPr lang="en-US" dirty="0" smtClean="0"/>
              <a:t>With people living longer and healthier, will retirement age be changed from the current 60 (or 65, </a:t>
            </a:r>
            <a:r>
              <a:rPr lang="en-US" dirty="0" err="1" smtClean="0"/>
              <a:t>etc</a:t>
            </a:r>
            <a:r>
              <a:rPr lang="en-US" dirty="0" smtClean="0"/>
              <a:t>)?</a:t>
            </a:r>
          </a:p>
          <a:p>
            <a:r>
              <a:rPr lang="en-US" dirty="0" smtClean="0"/>
              <a:t>If not, then how will these retired people do with their time, energy and experience?</a:t>
            </a:r>
          </a:p>
          <a:p>
            <a:r>
              <a:rPr lang="en-US" dirty="0" smtClean="0"/>
              <a:t>Is there a role and opportunity for educational institutions and organizations to “invent” new entities (businesses, roles, activities, </a:t>
            </a:r>
            <a:r>
              <a:rPr lang="en-US" dirty="0" err="1" smtClean="0"/>
              <a:t>etc</a:t>
            </a:r>
            <a:r>
              <a:rPr lang="en-US" dirty="0" smtClean="0"/>
              <a:t>)</a:t>
            </a:r>
          </a:p>
          <a:p>
            <a:r>
              <a:rPr lang="en-US" dirty="0" smtClean="0"/>
              <a:t>What support will be required to enable productivity and </a:t>
            </a:r>
            <a:r>
              <a:rPr lang="en-US" u="sng" dirty="0" smtClean="0"/>
              <a:t>job roles</a:t>
            </a:r>
            <a:r>
              <a:rPr lang="en-US" dirty="0" smtClean="0"/>
              <a:t> with these people?</a:t>
            </a:r>
            <a:endParaRPr lang="en-US" dirty="0"/>
          </a:p>
        </p:txBody>
      </p:sp>
    </p:spTree>
    <p:extLst>
      <p:ext uri="{BB962C8B-B14F-4D97-AF65-F5344CB8AC3E}">
        <p14:creationId xmlns:p14="http://schemas.microsoft.com/office/powerpoint/2010/main" val="29320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6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6337300"/>
          </a:xfrm>
          <a:solidFill>
            <a:srgbClr val="FF0000"/>
          </a:solidFill>
        </p:spPr>
        <p:txBody>
          <a:bodyPr>
            <a:normAutofit/>
          </a:bodyPr>
          <a:lstStyle/>
          <a:p>
            <a:r>
              <a:rPr lang="en-US" sz="5400" dirty="0" smtClean="0">
                <a:solidFill>
                  <a:schemeClr val="bg1"/>
                </a:solidFill>
              </a:rPr>
              <a:t>Challenge #3</a:t>
            </a:r>
            <a:br>
              <a:rPr lang="en-US" sz="5400" dirty="0" smtClean="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endParaRPr lang="en-US" dirty="0" smtClean="0">
              <a:solidFill>
                <a:schemeClr val="bg1"/>
              </a:solidFill>
            </a:endParaRPr>
          </a:p>
        </p:txBody>
      </p:sp>
      <p:pic>
        <p:nvPicPr>
          <p:cNvPr id="9222" name="Picture 6" descr="C:\Users\User\AppData\Local\Temp\SNAGHTML2a48f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70288">
            <a:off x="-469901" y="877796"/>
            <a:ext cx="8981248" cy="38020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1039445" y="2514600"/>
            <a:ext cx="7941803" cy="3911600"/>
          </a:xfrm>
          <a:prstGeom prst="rect">
            <a:avLst/>
          </a:prstGeom>
          <a:noFill/>
        </p:spPr>
        <p:txBody>
          <a:bodyPr vert="horz" lIns="91440" tIns="45720" rIns="91440" bIns="45720" rtlCol="0" anchor="b">
            <a:no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pPr algn="r">
              <a:lnSpc>
                <a:spcPct val="100000"/>
              </a:lnSpc>
            </a:pPr>
            <a:r>
              <a:rPr lang="en-US" spc="0" dirty="0" smtClean="0">
                <a:solidFill>
                  <a:schemeClr val="bg1"/>
                </a:solidFill>
                <a:effectLst>
                  <a:outerShdw blurRad="38100" dist="38100" dir="2700000" algn="tl">
                    <a:srgbClr val="000000">
                      <a:alpha val="43137"/>
                    </a:srgbClr>
                  </a:outerShdw>
                </a:effectLst>
              </a:rPr>
              <a:t>Evolving Competition</a:t>
            </a:r>
          </a:p>
          <a:p>
            <a:pPr algn="r">
              <a:lnSpc>
                <a:spcPct val="100000"/>
              </a:lnSpc>
            </a:pPr>
            <a:r>
              <a:rPr lang="en-US" spc="0" dirty="0" smtClean="0">
                <a:solidFill>
                  <a:schemeClr val="bg1"/>
                </a:solidFill>
                <a:effectLst>
                  <a:outerShdw blurRad="38100" dist="38100" dir="2700000" algn="tl">
                    <a:srgbClr val="000000">
                      <a:alpha val="43137"/>
                    </a:srgbClr>
                  </a:outerShdw>
                </a:effectLst>
              </a:rPr>
              <a:t>&amp; Collaboration</a:t>
            </a:r>
            <a:endParaRPr lang="en-US" spc="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161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3000" fill="hold"/>
                                        <p:tgtEl>
                                          <p:spTgt spid="9222"/>
                                        </p:tgtEl>
                                        <p:attrNameLst>
                                          <p:attrName>ppt_x</p:attrName>
                                        </p:attrNameLst>
                                      </p:cBhvr>
                                      <p:tavLst>
                                        <p:tav tm="0">
                                          <p:val>
                                            <p:strVal val="0-#ppt_w/2"/>
                                          </p:val>
                                        </p:tav>
                                        <p:tav tm="100000">
                                          <p:val>
                                            <p:strVal val="#ppt_x"/>
                                          </p:val>
                                        </p:tav>
                                      </p:tavLst>
                                    </p:anim>
                                    <p:anim calcmode="lin" valueType="num">
                                      <p:cBhvr additive="base">
                                        <p:cTn id="8" dur="3000" fill="hold"/>
                                        <p:tgtEl>
                                          <p:spTgt spid="922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competition and collaborati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25400"/>
            <a:ext cx="8115300" cy="6372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25168"/>
            <a:ext cx="8623300" cy="369332"/>
          </a:xfrm>
          <a:prstGeom prst="rect">
            <a:avLst/>
          </a:prstGeom>
        </p:spPr>
        <p:txBody>
          <a:bodyPr wrap="square">
            <a:spAutoFit/>
          </a:bodyPr>
          <a:lstStyle/>
          <a:p>
            <a:r>
              <a:rPr lang="en-US" dirty="0" smtClean="0">
                <a:solidFill>
                  <a:schemeClr val="bg1"/>
                </a:solidFill>
              </a:rPr>
              <a:t>Source: https</a:t>
            </a:r>
            <a:r>
              <a:rPr lang="en-US" dirty="0">
                <a:solidFill>
                  <a:schemeClr val="bg1"/>
                </a:solidFill>
              </a:rPr>
              <a:t>://www.gapingvoid.com/blog/2017/01/17/competition-collaboration/</a:t>
            </a:r>
          </a:p>
        </p:txBody>
      </p:sp>
      <p:sp>
        <p:nvSpPr>
          <p:cNvPr id="5" name="Oval 4"/>
          <p:cNvSpPr/>
          <p:nvPr/>
        </p:nvSpPr>
        <p:spPr>
          <a:xfrm>
            <a:off x="4376057" y="1709057"/>
            <a:ext cx="2688772" cy="2764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39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competition and collaboration"/>
          <p:cNvPicPr>
            <a:picLocks noChangeAspect="1" noChangeArrowheads="1"/>
          </p:cNvPicPr>
          <p:nvPr/>
        </p:nvPicPr>
        <p:blipFill>
          <a:blip r:embed="rId2" cstate="print">
            <a:clrChange>
              <a:clrFrom>
                <a:srgbClr val="E7E9E8"/>
              </a:clrFrom>
              <a:clrTo>
                <a:srgbClr val="E7E9E8">
                  <a:alpha val="0"/>
                </a:srgbClr>
              </a:clrTo>
            </a:clrChange>
            <a:extLst>
              <a:ext uri="{28A0092B-C50C-407E-A947-70E740481C1C}">
                <a14:useLocalDpi xmlns:a14="http://schemas.microsoft.com/office/drawing/2010/main" val="0"/>
              </a:ext>
            </a:extLst>
          </a:blip>
          <a:srcRect/>
          <a:stretch>
            <a:fillRect/>
          </a:stretch>
        </p:blipFill>
        <p:spPr bwMode="auto">
          <a:xfrm>
            <a:off x="2138829" y="0"/>
            <a:ext cx="4811058" cy="355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clrChange>
              <a:clrFrom>
                <a:srgbClr val="FFFFFF"/>
              </a:clrFrom>
              <a:clrTo>
                <a:srgbClr val="FFFFFF">
                  <a:alpha val="0"/>
                </a:srgbClr>
              </a:clrTo>
            </a:clrChange>
          </a:blip>
          <a:srcRect l="51539" b="12452"/>
          <a:stretch/>
        </p:blipFill>
        <p:spPr>
          <a:xfrm>
            <a:off x="3079569" y="3048000"/>
            <a:ext cx="2662867" cy="3219450"/>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blip>
          <a:srcRect r="47070" b="12452"/>
          <a:stretch/>
        </p:blipFill>
        <p:spPr>
          <a:xfrm>
            <a:off x="167147" y="3048000"/>
            <a:ext cx="2799436" cy="3098800"/>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blip>
          <a:srcRect r="47070" b="12452"/>
          <a:stretch/>
        </p:blipFill>
        <p:spPr>
          <a:xfrm>
            <a:off x="6090395" y="3048000"/>
            <a:ext cx="2799436" cy="3098800"/>
          </a:xfrm>
          <a:prstGeom prst="rect">
            <a:avLst/>
          </a:prstGeom>
        </p:spPr>
      </p:pic>
    </p:spTree>
    <p:extLst>
      <p:ext uri="{BB962C8B-B14F-4D97-AF65-F5344CB8AC3E}">
        <p14:creationId xmlns:p14="http://schemas.microsoft.com/office/powerpoint/2010/main" val="87127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out)">
                                      <p:cBhvr>
                                        <p:cTn id="7" dur="2000"/>
                                        <p:tgtEl>
                                          <p:spTgt spid="13314"/>
                                        </p:tgtEl>
                                      </p:cBhvr>
                                    </p:animEffect>
                                  </p:childTnLst>
                                </p:cTn>
                              </p:par>
                            </p:childTnLst>
                          </p:cTn>
                        </p:par>
                        <p:par>
                          <p:cTn id="8" fill="hold">
                            <p:stCondLst>
                              <p:cond delay="2000"/>
                            </p:stCondLst>
                            <p:childTnLst>
                              <p:par>
                                <p:cTn id="9" presetID="6" presetClass="entr" presetSubtype="16"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7000"/>
                            </p:stCondLst>
                            <p:childTnLst>
                              <p:par>
                                <p:cTn id="13" presetID="6" presetClass="entr" presetSubtype="16" fill="hold" nodeType="afterEffect">
                                  <p:stCondLst>
                                    <p:cond delay="30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12000"/>
                            </p:stCondLst>
                            <p:childTnLst>
                              <p:par>
                                <p:cTn id="17" presetID="6" presetClass="entr" presetSubtype="32" fill="hold" nodeType="after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034"/>
          <a:stretch/>
        </p:blipFill>
        <p:spPr bwMode="auto">
          <a:xfrm>
            <a:off x="0" y="25401"/>
            <a:ext cx="9144000" cy="629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55254" y="6310293"/>
            <a:ext cx="5088546" cy="523220"/>
          </a:xfrm>
          <a:prstGeom prst="rect">
            <a:avLst/>
          </a:prstGeom>
        </p:spPr>
        <p:txBody>
          <a:bodyPr wrap="square">
            <a:spAutoFit/>
          </a:bodyPr>
          <a:lstStyle/>
          <a:p>
            <a:pPr algn="ctr"/>
            <a:r>
              <a:rPr lang="en-US" sz="2800" dirty="0">
                <a:solidFill>
                  <a:schemeClr val="bg1"/>
                </a:solidFill>
                <a:latin typeface="Arial Rounded MT Bold" panose="020F0704030504030204" pitchFamily="34" charset="0"/>
              </a:rPr>
              <a:t>Internet as a platform</a:t>
            </a:r>
          </a:p>
        </p:txBody>
      </p:sp>
    </p:spTree>
    <p:extLst>
      <p:ext uri="{BB962C8B-B14F-4D97-AF65-F5344CB8AC3E}">
        <p14:creationId xmlns:p14="http://schemas.microsoft.com/office/powerpoint/2010/main" val="35558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arn(outVertical)">
                                      <p:cBhvr>
                                        <p:cTn id="7" dur="2500"/>
                                        <p:tgtEl>
                                          <p:spTgt spid="14340"/>
                                        </p:tgtEl>
                                      </p:cBhvr>
                                    </p:animEffect>
                                  </p:childTnLst>
                                </p:cTn>
                              </p:par>
                            </p:childTnLst>
                          </p:cTn>
                        </p:par>
                        <p:par>
                          <p:cTn id="8" fill="hold">
                            <p:stCondLst>
                              <p:cond delay="2500"/>
                            </p:stCondLst>
                            <p:childTnLst>
                              <p:par>
                                <p:cTn id="9" presetID="22" presetClass="entr" presetSubtype="8"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4350" y="1493468"/>
            <a:ext cx="2903764" cy="4051442"/>
          </a:xfrm>
          <a:prstGeom prst="rect">
            <a:avLst/>
          </a:prstGeom>
        </p:spPr>
      </p:pic>
      <p:sp>
        <p:nvSpPr>
          <p:cNvPr id="6" name="Content Placeholder 5"/>
          <p:cNvSpPr>
            <a:spLocks noGrp="1"/>
          </p:cNvSpPr>
          <p:nvPr>
            <p:ph sz="half" idx="2"/>
          </p:nvPr>
        </p:nvSpPr>
        <p:spPr>
          <a:xfrm>
            <a:off x="3603171" y="1016583"/>
            <a:ext cx="5388429" cy="4528327"/>
          </a:xfrm>
        </p:spPr>
        <p:txBody>
          <a:bodyPr>
            <a:noAutofit/>
          </a:bodyPr>
          <a:lstStyle/>
          <a:p>
            <a:pPr>
              <a:lnSpc>
                <a:spcPct val="120000"/>
              </a:lnSpc>
              <a:spcBef>
                <a:spcPts val="0"/>
              </a:spcBef>
              <a:spcAft>
                <a:spcPts val="0"/>
              </a:spcAft>
            </a:pPr>
            <a:r>
              <a:rPr lang="en-MY" sz="2000" dirty="0"/>
              <a:t>“If you have ever wished that you could just once be in the right place at the right time, you should seriously consider </a:t>
            </a:r>
            <a:r>
              <a:rPr lang="en-MY" sz="2000" dirty="0" err="1"/>
              <a:t>webucation</a:t>
            </a:r>
            <a:r>
              <a:rPr lang="en-MY" sz="2000" dirty="0"/>
              <a:t> itself, or marketing a </a:t>
            </a:r>
            <a:r>
              <a:rPr lang="en-MY" sz="2000" dirty="0" err="1"/>
              <a:t>webucation</a:t>
            </a:r>
            <a:r>
              <a:rPr lang="en-MY" sz="2000" dirty="0"/>
              <a:t> product. With the number of online users growing every day, the market is limitless and the opportunities are endless.</a:t>
            </a:r>
            <a:br>
              <a:rPr lang="en-MY" sz="2000" dirty="0"/>
            </a:br>
            <a:r>
              <a:rPr lang="en-MY" sz="2000" dirty="0"/>
              <a:t/>
            </a:r>
            <a:br>
              <a:rPr lang="en-MY" sz="2000" dirty="0"/>
            </a:br>
            <a:r>
              <a:rPr lang="en-MY" sz="2000" dirty="0"/>
              <a:t>Online continuing education is creating a new and distinct educational realm, and it is the future of education. There is a global market here that is potentially worth hundreds of billions of dollars. "</a:t>
            </a:r>
            <a:endParaRPr lang="en-US" sz="2000" dirty="0"/>
          </a:p>
        </p:txBody>
      </p:sp>
      <p:sp>
        <p:nvSpPr>
          <p:cNvPr id="7" name="AutoShape 4" descr="https://www.evernote.com/shard/s4/nl/559827/6a41f0ef-fff4-4827-933e-0b9087ab10f4/res/342fa37f-358c-499e-a5c5-0f33dc8db69d.png?resizeSmall&amp;width=832"/>
          <p:cNvSpPr>
            <a:spLocks noGrp="1" noChangeAspect="1" noChangeArrowheads="1"/>
          </p:cNvSpPr>
          <p:nvPr>
            <p:ph type="title"/>
          </p:nvPr>
        </p:nvSpPr>
        <p:spPr bwMode="auto">
          <a:xfrm>
            <a:off x="365760" y="253948"/>
            <a:ext cx="7543800" cy="8381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MY" dirty="0" smtClean="0"/>
              <a:t>Peter Drucker: Forbes Magazine 15 </a:t>
            </a:r>
            <a:r>
              <a:rPr lang="en-MY" dirty="0"/>
              <a:t>May </a:t>
            </a:r>
            <a:r>
              <a:rPr lang="en-MY" dirty="0" smtClean="0"/>
              <a:t>2000</a:t>
            </a:r>
            <a:endParaRPr lang="en-US" dirty="0"/>
          </a:p>
        </p:txBody>
      </p:sp>
      <p:sp>
        <p:nvSpPr>
          <p:cNvPr id="9" name="Flowchart: Punched Tape 8"/>
          <p:cNvSpPr/>
          <p:nvPr/>
        </p:nvSpPr>
        <p:spPr>
          <a:xfrm>
            <a:off x="3679371" y="4376057"/>
            <a:ext cx="5159829" cy="337457"/>
          </a:xfrm>
          <a:prstGeom prst="flowChartPunchedTape">
            <a:avLst/>
          </a:prstGeom>
          <a:solidFill>
            <a:srgbClr val="ECFD8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unched Tape 9"/>
          <p:cNvSpPr/>
          <p:nvPr/>
        </p:nvSpPr>
        <p:spPr>
          <a:xfrm>
            <a:off x="3690257" y="4735289"/>
            <a:ext cx="5159829" cy="337457"/>
          </a:xfrm>
          <a:prstGeom prst="flowChartPunchedTape">
            <a:avLst/>
          </a:prstGeom>
          <a:solidFill>
            <a:srgbClr val="ECFD8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unched Tape 10"/>
          <p:cNvSpPr/>
          <p:nvPr/>
        </p:nvSpPr>
        <p:spPr>
          <a:xfrm>
            <a:off x="3679371" y="5111523"/>
            <a:ext cx="3178629" cy="287792"/>
          </a:xfrm>
          <a:prstGeom prst="flowChartPunchedTape">
            <a:avLst/>
          </a:prstGeom>
          <a:solidFill>
            <a:srgbClr val="ECFD8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unched Tape 11"/>
          <p:cNvSpPr/>
          <p:nvPr/>
        </p:nvSpPr>
        <p:spPr>
          <a:xfrm>
            <a:off x="8142514" y="5150643"/>
            <a:ext cx="849086" cy="248672"/>
          </a:xfrm>
          <a:prstGeom prst="flowChartPunchedTap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unched Tape 12"/>
          <p:cNvSpPr/>
          <p:nvPr/>
        </p:nvSpPr>
        <p:spPr>
          <a:xfrm>
            <a:off x="3603171" y="4788182"/>
            <a:ext cx="849086" cy="248672"/>
          </a:xfrm>
          <a:prstGeom prst="flowChartPunchedTap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unched Tape 13"/>
          <p:cNvSpPr/>
          <p:nvPr/>
        </p:nvSpPr>
        <p:spPr>
          <a:xfrm>
            <a:off x="4767942" y="4779681"/>
            <a:ext cx="849086" cy="248672"/>
          </a:xfrm>
          <a:prstGeom prst="flowChartPunchedTap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unched Tape 14"/>
          <p:cNvSpPr/>
          <p:nvPr/>
        </p:nvSpPr>
        <p:spPr>
          <a:xfrm>
            <a:off x="4452257" y="5150643"/>
            <a:ext cx="762000" cy="248672"/>
          </a:xfrm>
          <a:prstGeom prst="flowChartPunchedTap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unched Tape 15"/>
          <p:cNvSpPr/>
          <p:nvPr/>
        </p:nvSpPr>
        <p:spPr>
          <a:xfrm>
            <a:off x="5758542" y="1854722"/>
            <a:ext cx="2383971" cy="278877"/>
          </a:xfrm>
          <a:prstGeom prst="flowChartPunchedTap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1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5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childTnLst>
                          </p:cTn>
                        </p:par>
                        <p:par>
                          <p:cTn id="16" fill="hold">
                            <p:stCondLst>
                              <p:cond delay="11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par>
                          <p:cTn id="20" fill="hold">
                            <p:stCondLst>
                              <p:cond delay="13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000"/>
                                        <p:tgtEl>
                                          <p:spTgt spid="11"/>
                                        </p:tgtEl>
                                      </p:cBhvr>
                                    </p:animEffect>
                                  </p:childTnLst>
                                </p:cTn>
                              </p:par>
                            </p:childTnLst>
                          </p:cTn>
                        </p:par>
                        <p:par>
                          <p:cTn id="24" fill="hold">
                            <p:stCondLst>
                              <p:cond delay="15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par>
                          <p:cTn id="28" fill="hold">
                            <p:stCondLst>
                              <p:cond delay="170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000"/>
                                        <p:tgtEl>
                                          <p:spTgt spid="13"/>
                                        </p:tgtEl>
                                      </p:cBhvr>
                                    </p:animEffect>
                                  </p:childTnLst>
                                </p:cTn>
                              </p:par>
                            </p:childTnLst>
                          </p:cTn>
                        </p:par>
                        <p:par>
                          <p:cTn id="32" fill="hold">
                            <p:stCondLst>
                              <p:cond delay="19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000"/>
                                        <p:tgtEl>
                                          <p:spTgt spid="14"/>
                                        </p:tgtEl>
                                      </p:cBhvr>
                                    </p:animEffect>
                                  </p:childTnLst>
                                </p:cTn>
                              </p:par>
                            </p:childTnLst>
                          </p:cTn>
                        </p:par>
                        <p:par>
                          <p:cTn id="36" fill="hold">
                            <p:stCondLst>
                              <p:cond delay="210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000"/>
                                        <p:tgtEl>
                                          <p:spTgt spid="15"/>
                                        </p:tgtEl>
                                      </p:cBhvr>
                                    </p:animEffect>
                                  </p:childTnLst>
                                </p:cTn>
                              </p:par>
                            </p:childTnLst>
                          </p:cTn>
                        </p:par>
                        <p:par>
                          <p:cTn id="40" fill="hold">
                            <p:stCondLst>
                              <p:cond delay="23000"/>
                            </p:stCondLst>
                            <p:childTnLst>
                              <p:par>
                                <p:cTn id="41" presetID="22" presetClass="entr" presetSubtype="8"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29" y="1143591"/>
            <a:ext cx="3137585" cy="4113618"/>
          </a:xfrm>
        </p:spPr>
        <p:txBody>
          <a:bodyPr>
            <a:normAutofit fontScale="90000"/>
          </a:bodyPr>
          <a:lstStyle/>
          <a:p>
            <a:r>
              <a:rPr lang="en-US" dirty="0" smtClean="0"/>
              <a:t>We live in a </a:t>
            </a:r>
            <a:r>
              <a:rPr lang="en-US" sz="4900" dirty="0" smtClean="0">
                <a:effectLst>
                  <a:outerShdw blurRad="38100" dist="38100" dir="2700000" algn="tl">
                    <a:srgbClr val="000000">
                      <a:alpha val="43137"/>
                    </a:srgbClr>
                  </a:outerShdw>
                </a:effectLst>
              </a:rPr>
              <a:t>VUCA</a:t>
            </a:r>
            <a:r>
              <a:rPr lang="en-US" dirty="0" smtClean="0"/>
              <a:t> world of</a:t>
            </a:r>
            <a:br>
              <a:rPr lang="en-US" dirty="0" smtClean="0"/>
            </a:br>
            <a:r>
              <a:rPr lang="en-US" dirty="0" smtClean="0"/>
              <a:t/>
            </a:r>
            <a:br>
              <a:rPr lang="en-US" dirty="0" smtClean="0"/>
            </a:br>
            <a:r>
              <a:rPr lang="en-US" dirty="0" smtClean="0"/>
              <a:t/>
            </a:r>
            <a:br>
              <a:rPr lang="en-US" dirty="0" smtClean="0"/>
            </a:br>
            <a:r>
              <a:rPr lang="en-US" sz="7300" dirty="0" smtClean="0"/>
              <a:t>d1srup</a:t>
            </a:r>
            <a:br>
              <a:rPr lang="en-US" sz="7300" dirty="0" smtClean="0"/>
            </a:br>
            <a:r>
              <a:rPr lang="en-US" sz="7300" dirty="0" smtClean="0"/>
              <a:t>ti0n5</a:t>
            </a:r>
            <a:endParaRPr lang="en-US" dirty="0"/>
          </a:p>
        </p:txBody>
      </p:sp>
      <p:pic>
        <p:nvPicPr>
          <p:cNvPr id="11266" name="Picture 2" descr="Image result for vuca"/>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65714" y="0"/>
            <a:ext cx="5878286" cy="6400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62937"/>
            <a:ext cx="8762999" cy="400110"/>
          </a:xfrm>
          <a:prstGeom prst="rect">
            <a:avLst/>
          </a:prstGeom>
        </p:spPr>
        <p:txBody>
          <a:bodyPr wrap="square">
            <a:spAutoFit/>
          </a:bodyPr>
          <a:lstStyle/>
          <a:p>
            <a:r>
              <a:rPr lang="en-US" sz="2000" dirty="0" smtClean="0">
                <a:solidFill>
                  <a:schemeClr val="bg1"/>
                </a:solidFill>
              </a:rPr>
              <a:t>Source: https</a:t>
            </a:r>
            <a:r>
              <a:rPr lang="en-US" sz="2000" dirty="0">
                <a:solidFill>
                  <a:schemeClr val="bg1"/>
                </a:solidFill>
              </a:rPr>
              <a:t>://</a:t>
            </a:r>
            <a:r>
              <a:rPr lang="en-US" sz="2000" dirty="0" smtClean="0">
                <a:solidFill>
                  <a:schemeClr val="bg1"/>
                </a:solidFill>
              </a:rPr>
              <a:t>hbr.org/2014/01/what-vuca-really-means-for-you (2014)</a:t>
            </a:r>
            <a:endParaRPr lang="en-US" sz="2000" dirty="0">
              <a:solidFill>
                <a:schemeClr val="bg1"/>
              </a:solidFill>
            </a:endParaRPr>
          </a:p>
        </p:txBody>
      </p:sp>
      <p:sp>
        <p:nvSpPr>
          <p:cNvPr id="6" name="Title 1"/>
          <p:cNvSpPr txBox="1">
            <a:spLocks/>
          </p:cNvSpPr>
          <p:nvPr/>
        </p:nvSpPr>
        <p:spPr>
          <a:xfrm>
            <a:off x="128129" y="3425230"/>
            <a:ext cx="3137585" cy="1850572"/>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a:lstStyle>
          <a:p>
            <a:r>
              <a:rPr lang="en-US" sz="6600" dirty="0" smtClean="0"/>
              <a:t/>
            </a:r>
            <a:br>
              <a:rPr lang="en-US" sz="6600" dirty="0" smtClean="0"/>
            </a:br>
            <a:r>
              <a:rPr lang="en-US" sz="6600" dirty="0" smtClean="0"/>
              <a:t/>
            </a:r>
            <a:br>
              <a:rPr lang="en-US" sz="6600" dirty="0" smtClean="0"/>
            </a:br>
            <a:r>
              <a:rPr lang="en-US" sz="6600" dirty="0" err="1" smtClean="0"/>
              <a:t>disrup</a:t>
            </a:r>
            <a:endParaRPr lang="en-US" sz="6600" dirty="0" smtClean="0"/>
          </a:p>
          <a:p>
            <a:r>
              <a:rPr lang="en-US" sz="6600" dirty="0" err="1" smtClean="0"/>
              <a:t>tions</a:t>
            </a:r>
            <a:endParaRPr lang="en-US" sz="6600" dirty="0"/>
          </a:p>
        </p:txBody>
      </p:sp>
    </p:spTree>
    <p:extLst>
      <p:ext uri="{BB962C8B-B14F-4D97-AF65-F5344CB8AC3E}">
        <p14:creationId xmlns:p14="http://schemas.microsoft.com/office/powerpoint/2010/main" val="804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par>
                          <p:cTn id="12" fill="hold">
                            <p:stCondLst>
                              <p:cond delay="4000"/>
                            </p:stCondLst>
                            <p:childTnLst>
                              <p:par>
                                <p:cTn id="13" presetID="10" presetClass="exit" presetSubtype="0" fill="hold" grpId="0" nodeType="afterEffect">
                                  <p:stCondLst>
                                    <p:cond delay="4000"/>
                                  </p:stCondLst>
                                  <p:childTnLst>
                                    <p:animEffect transition="out" filter="fade">
                                      <p:cBhvr>
                                        <p:cTn id="14" dur="4000"/>
                                        <p:tgtEl>
                                          <p:spTgt spid="6"/>
                                        </p:tgtEl>
                                      </p:cBhvr>
                                    </p:animEffect>
                                    <p:set>
                                      <p:cBhvr>
                                        <p:cTn id="15" dur="1" fill="hold">
                                          <p:stCondLst>
                                            <p:cond delay="3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6337300"/>
          </a:xfrm>
          <a:solidFill>
            <a:srgbClr val="FF0000"/>
          </a:solidFill>
        </p:spPr>
        <p:txBody>
          <a:bodyPr>
            <a:normAutofit/>
          </a:bodyPr>
          <a:lstStyle/>
          <a:p>
            <a:r>
              <a:rPr lang="en-US" sz="5400" dirty="0" smtClean="0">
                <a:solidFill>
                  <a:schemeClr val="bg1"/>
                </a:solidFill>
              </a:rPr>
              <a:t>Challenge #4</a:t>
            </a:r>
            <a:br>
              <a:rPr lang="en-US" sz="5400" dirty="0" smtClean="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sz="5400" dirty="0" smtClean="0">
                <a:solidFill>
                  <a:schemeClr val="bg1"/>
                </a:solidFill>
              </a:rPr>
              <a:t/>
            </a:r>
            <a:br>
              <a:rPr lang="en-US" sz="5400" dirty="0" smtClean="0">
                <a:solidFill>
                  <a:schemeClr val="bg1"/>
                </a:solidFill>
              </a:rPr>
            </a:br>
            <a:r>
              <a:rPr lang="en-US" sz="5400" dirty="0">
                <a:solidFill>
                  <a:schemeClr val="bg1"/>
                </a:solidFill>
              </a:rPr>
              <a:t/>
            </a:r>
            <a:br>
              <a:rPr lang="en-US" sz="5400"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endParaRPr lang="en-US" dirty="0" smtClean="0">
              <a:solidFill>
                <a:schemeClr val="bg1"/>
              </a:solidFill>
            </a:endParaRPr>
          </a:p>
        </p:txBody>
      </p:sp>
      <p:sp>
        <p:nvSpPr>
          <p:cNvPr id="5" name="Title 3"/>
          <p:cNvSpPr txBox="1">
            <a:spLocks/>
          </p:cNvSpPr>
          <p:nvPr/>
        </p:nvSpPr>
        <p:spPr>
          <a:xfrm>
            <a:off x="1039445" y="2514600"/>
            <a:ext cx="7941803" cy="3911600"/>
          </a:xfrm>
          <a:prstGeom prst="rect">
            <a:avLst/>
          </a:prstGeom>
          <a:noFill/>
        </p:spPr>
        <p:txBody>
          <a:bodyPr vert="horz" lIns="91440" tIns="45720" rIns="91440" bIns="45720" rtlCol="0" anchor="b">
            <a:noAutofit/>
          </a:bodyPr>
          <a:lstStyle>
            <a:lvl1pPr algn="l" defTabSz="914400" rtl="0" eaLnBrk="1" latinLnBrk="0" hangingPunct="1">
              <a:lnSpc>
                <a:spcPct val="85000"/>
              </a:lnSpc>
              <a:spcBef>
                <a:spcPct val="0"/>
              </a:spcBef>
              <a:buNone/>
              <a:defRPr sz="6600" kern="1200" spc="-50" baseline="0">
                <a:solidFill>
                  <a:srgbClr val="FF0000"/>
                </a:solidFill>
                <a:latin typeface="Arial Rounded MT Bold" panose="020F0704030504030204" pitchFamily="34" charset="0"/>
                <a:ea typeface="+mj-ea"/>
                <a:cs typeface="+mj-cs"/>
              </a:defRPr>
            </a:lvl1pPr>
          </a:lstStyle>
          <a:p>
            <a:pPr algn="r">
              <a:lnSpc>
                <a:spcPct val="100000"/>
              </a:lnSpc>
            </a:pPr>
            <a:r>
              <a:rPr lang="en-US" dirty="0">
                <a:solidFill>
                  <a:schemeClr val="bg1"/>
                </a:solidFill>
              </a:rPr>
              <a:t>Emer</a:t>
            </a:r>
            <a:r>
              <a:rPr lang="en-US" dirty="0"/>
              <a:t>g</a:t>
            </a:r>
            <a:r>
              <a:rPr lang="en-US" dirty="0">
                <a:solidFill>
                  <a:schemeClr val="bg1"/>
                </a:solidFill>
              </a:rPr>
              <a:t>ing Generations</a:t>
            </a:r>
            <a:endParaRPr lang="en-US" spc="0" dirty="0">
              <a:solidFill>
                <a:schemeClr val="bg1"/>
              </a:solidFill>
              <a:effectLst>
                <a:outerShdw blurRad="38100" dist="38100" dir="2700000" algn="tl">
                  <a:srgbClr val="000000">
                    <a:alpha val="43137"/>
                  </a:srgbClr>
                </a:outerShdw>
              </a:effectLst>
            </a:endParaRPr>
          </a:p>
        </p:txBody>
      </p:sp>
      <p:pic>
        <p:nvPicPr>
          <p:cNvPr id="10242" name="Picture 2" descr="C:\Users\User\AppData\Local\Temp\SNAGHTML2aacd6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812800"/>
            <a:ext cx="4762500"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70393" y="4300248"/>
            <a:ext cx="713657" cy="1107996"/>
          </a:xfrm>
          <a:prstGeom prst="rect">
            <a:avLst/>
          </a:prstGeom>
        </p:spPr>
        <p:txBody>
          <a:bodyPr wrap="none">
            <a:spAutoFit/>
          </a:bodyPr>
          <a:lstStyle/>
          <a:p>
            <a:r>
              <a:rPr lang="en-US" sz="6600" dirty="0">
                <a:solidFill>
                  <a:schemeClr val="bg1"/>
                </a:solidFill>
                <a:latin typeface="Arial Rounded MT Bold" panose="020F0704030504030204" pitchFamily="34" charset="0"/>
              </a:rPr>
              <a:t>g</a:t>
            </a:r>
            <a:endParaRPr lang="en-US" sz="6600" dirty="0">
              <a:latin typeface="Arial Rounded MT Bold" panose="020F0704030504030204" pitchFamily="34" charset="0"/>
            </a:endParaRPr>
          </a:p>
        </p:txBody>
      </p:sp>
    </p:spTree>
    <p:extLst>
      <p:ext uri="{BB962C8B-B14F-4D97-AF65-F5344CB8AC3E}">
        <p14:creationId xmlns:p14="http://schemas.microsoft.com/office/powerpoint/2010/main" val="21211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par>
                          <p:cTn id="8" fill="hold">
                            <p:stCondLst>
                              <p:cond delay="2500"/>
                            </p:stCondLst>
                            <p:childTnLst>
                              <p:par>
                                <p:cTn id="9" presetID="22" presetClass="entr" presetSubtype="4"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wipe(down)">
                                      <p:cBhvr>
                                        <p:cTn id="11" dur="2500"/>
                                        <p:tgtEl>
                                          <p:spTgt spid="10242"/>
                                        </p:tgtEl>
                                      </p:cBhvr>
                                    </p:animEffect>
                                  </p:childTnLst>
                                </p:cTn>
                              </p:par>
                            </p:childTnLst>
                          </p:cTn>
                        </p:par>
                        <p:par>
                          <p:cTn id="12" fill="hold">
                            <p:stCondLst>
                              <p:cond delay="5000"/>
                            </p:stCondLst>
                            <p:childTnLst>
                              <p:par>
                                <p:cTn id="13" presetID="42"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ots-for-iphone-game"/>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72345" y="0"/>
            <a:ext cx="8373979" cy="6280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ewsocialtrends.org/files/2015/03/ST_14.11.03_Millennials_AgeTimeline.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551"/>
          <a:stretch/>
        </p:blipFill>
        <p:spPr bwMode="auto">
          <a:xfrm>
            <a:off x="170278" y="2970275"/>
            <a:ext cx="8778114" cy="32048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56351" y="2081463"/>
            <a:ext cx="1587500" cy="490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born </a:t>
            </a:r>
            <a:r>
              <a:rPr lang="en-US" sz="1400" b="1" dirty="0" smtClean="0">
                <a:latin typeface="Arial" panose="020B0604020202020204" pitchFamily="34" charset="0"/>
                <a:cs typeface="Arial" panose="020B0604020202020204" pitchFamily="34" charset="0"/>
              </a:rPr>
              <a:t>1997 </a:t>
            </a:r>
            <a:r>
              <a:rPr lang="en-US" sz="1400" b="1" dirty="0">
                <a:latin typeface="Arial" panose="020B0604020202020204" pitchFamily="34" charset="0"/>
                <a:cs typeface="Arial" panose="020B0604020202020204" pitchFamily="34" charset="0"/>
              </a:rPr>
              <a:t>- 2009</a:t>
            </a:r>
          </a:p>
        </p:txBody>
      </p:sp>
      <p:pic>
        <p:nvPicPr>
          <p:cNvPr id="21506" name="Picture 2" descr="http://www.tutsking.com/wp-content/uploads/sga-people-silhouettes.gif"/>
          <p:cNvPicPr>
            <a:picLocks noChangeAspect="1" noChangeArrowheads="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l="59535"/>
          <a:stretch/>
        </p:blipFill>
        <p:spPr bwMode="auto">
          <a:xfrm>
            <a:off x="6863162" y="651536"/>
            <a:ext cx="890188" cy="1429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3638130" y="651075"/>
            <a:ext cx="2173286" cy="1683051"/>
          </a:xfrm>
          <a:prstGeom prst="rect">
            <a:avLst/>
          </a:prstGeom>
        </p:spPr>
      </p:pic>
      <p:sp>
        <p:nvSpPr>
          <p:cNvPr id="4" name="TextBox 3">
            <a:extLst>
              <a:ext uri="{FF2B5EF4-FFF2-40B4-BE49-F238E27FC236}">
                <a16:creationId xmlns:a16="http://schemas.microsoft.com/office/drawing/2014/main" id="{EDBFB0D1-61C9-47AC-A2E1-35A0A0AA96E9}"/>
              </a:ext>
            </a:extLst>
          </p:cNvPr>
          <p:cNvSpPr txBox="1"/>
          <p:nvPr/>
        </p:nvSpPr>
        <p:spPr>
          <a:xfrm>
            <a:off x="7197315" y="6389027"/>
            <a:ext cx="1880515" cy="369332"/>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Age, as in 2014</a:t>
            </a:r>
            <a:endParaRPr lang="en-MY" dirty="0">
              <a:solidFill>
                <a:schemeClr val="bg1"/>
              </a:solidFill>
              <a:latin typeface="Arial Rounded MT Bold" panose="020F0704030504030204" pitchFamily="34" charset="0"/>
            </a:endParaRPr>
          </a:p>
        </p:txBody>
      </p:sp>
      <p:pic>
        <p:nvPicPr>
          <p:cNvPr id="15362" name="Picture 2" descr="Image result for 23rd birth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22" y="332816"/>
            <a:ext cx="2423600" cy="242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0"/>
                                        <p:tgtEl>
                                          <p:spTgt spid="3"/>
                                        </p:tgtEl>
                                      </p:cBhvr>
                                    </p:animEffect>
                                  </p:childTnLst>
                                </p:cTn>
                              </p:par>
                            </p:childTnLst>
                          </p:cTn>
                        </p:par>
                        <p:par>
                          <p:cTn id="12" fill="hold">
                            <p:stCondLst>
                              <p:cond delay="3500"/>
                            </p:stCondLst>
                            <p:childTnLst>
                              <p:par>
                                <p:cTn id="13" presetID="2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1500"/>
                                        <p:tgtEl>
                                          <p:spTgt spid="2"/>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21506"/>
                                        </p:tgtEl>
                                        <p:attrNameLst>
                                          <p:attrName>style.visibility</p:attrName>
                                        </p:attrNameLst>
                                      </p:cBhvr>
                                      <p:to>
                                        <p:strVal val="visible"/>
                                      </p:to>
                                    </p:set>
                                    <p:animEffect transition="in" filter="fade">
                                      <p:cBhvr>
                                        <p:cTn id="19" dur="2000"/>
                                        <p:tgtEl>
                                          <p:spTgt spid="21506"/>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750"/>
                                        <p:tgtEl>
                                          <p:spTgt spid="6"/>
                                        </p:tgtEl>
                                      </p:cBhvr>
                                    </p:animEffect>
                                  </p:childTnLst>
                                </p:cTn>
                              </p:par>
                            </p:childTnLst>
                          </p:cTn>
                        </p:par>
                        <p:par>
                          <p:cTn id="24" fill="hold">
                            <p:stCondLst>
                              <p:cond delay="9750"/>
                            </p:stCondLst>
                            <p:childTnLst>
                              <p:par>
                                <p:cTn id="25" presetID="21" presetClass="entr" presetSubtype="1" fill="hold" nodeType="afterEffect">
                                  <p:stCondLst>
                                    <p:cond delay="0"/>
                                  </p:stCondLst>
                                  <p:childTnLst>
                                    <p:set>
                                      <p:cBhvr>
                                        <p:cTn id="26" dur="1" fill="hold">
                                          <p:stCondLst>
                                            <p:cond delay="0"/>
                                          </p:stCondLst>
                                        </p:cTn>
                                        <p:tgtEl>
                                          <p:spTgt spid="15362"/>
                                        </p:tgtEl>
                                        <p:attrNameLst>
                                          <p:attrName>style.visibility</p:attrName>
                                        </p:attrNameLst>
                                      </p:cBhvr>
                                      <p:to>
                                        <p:strVal val="visible"/>
                                      </p:to>
                                    </p:set>
                                    <p:animEffect transition="in" filter="wheel(1)">
                                      <p:cBhvr>
                                        <p:cTn id="2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1" cy="6368716"/>
          </a:xfrm>
          <a:prstGeom prst="rect">
            <a:avLst/>
          </a:prstGeom>
          <a:ln>
            <a:solidFill>
              <a:srgbClr val="FFFF00"/>
            </a:solidFill>
          </a:ln>
        </p:spPr>
      </p:pic>
      <p:sp>
        <p:nvSpPr>
          <p:cNvPr id="3" name="Rectangle 2"/>
          <p:cNvSpPr/>
          <p:nvPr/>
        </p:nvSpPr>
        <p:spPr>
          <a:xfrm>
            <a:off x="3935186" y="119743"/>
            <a:ext cx="2427514" cy="143691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329" y="870858"/>
            <a:ext cx="2111827" cy="173627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29" y="2607129"/>
            <a:ext cx="2634342" cy="139337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2144485" cy="87085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44485" y="46618"/>
            <a:ext cx="1774372" cy="133933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60FB6F-14B4-4A18-836B-58194632EB2F}"/>
              </a:ext>
            </a:extLst>
          </p:cNvPr>
          <p:cNvSpPr/>
          <p:nvPr/>
        </p:nvSpPr>
        <p:spPr>
          <a:xfrm>
            <a:off x="6876070" y="1404806"/>
            <a:ext cx="1956847" cy="1800308"/>
          </a:xfrm>
          <a:prstGeom prst="ellipse">
            <a:avLst/>
          </a:prstGeom>
          <a:solidFill>
            <a:srgbClr val="13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4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3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5000"/>
                            </p:stCondLst>
                            <p:childTnLst>
                              <p:par>
                                <p:cTn id="17" presetID="21"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par>
                          <p:cTn id="20" fill="hold">
                            <p:stCondLst>
                              <p:cond delay="7000"/>
                            </p:stCondLst>
                            <p:childTnLst>
                              <p:par>
                                <p:cTn id="21" presetID="21"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par>
                          <p:cTn id="24" fill="hold">
                            <p:stCondLst>
                              <p:cond delay="9000"/>
                            </p:stCondLst>
                            <p:childTnLst>
                              <p:par>
                                <p:cTn id="25" presetID="21" presetClass="entr" presetSubtype="1" fill="hold" grpId="0" nodeType="afterEffect">
                                  <p:stCondLst>
                                    <p:cond delay="300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5584"/>
            <a:ext cx="9144000" cy="6436895"/>
          </a:xfrm>
          <a:solidFill>
            <a:srgbClr val="FF0000"/>
          </a:solidFill>
        </p:spPr>
        <p:txBody>
          <a:bodyPr>
            <a:noAutofit/>
          </a:bodyPr>
          <a:lstStyle/>
          <a:p>
            <a:r>
              <a:rPr lang="en-US" sz="12400" dirty="0" smtClean="0">
                <a:solidFill>
                  <a:schemeClr val="bg1"/>
                </a:solidFill>
              </a:rPr>
              <a:t>Putting </a:t>
            </a:r>
            <a:br>
              <a:rPr lang="en-US" sz="12400" dirty="0" smtClean="0">
                <a:solidFill>
                  <a:schemeClr val="bg1"/>
                </a:solidFill>
              </a:rPr>
            </a:br>
            <a:r>
              <a:rPr lang="en-US" sz="12400" dirty="0" smtClean="0">
                <a:solidFill>
                  <a:schemeClr val="bg1"/>
                </a:solidFill>
              </a:rPr>
              <a:t>all together</a:t>
            </a:r>
            <a:br>
              <a:rPr lang="en-US" sz="12400" dirty="0" smtClean="0">
                <a:solidFill>
                  <a:schemeClr val="bg1"/>
                </a:solidFill>
              </a:rPr>
            </a:br>
            <a:endParaRPr lang="en-SG" sz="12400" dirty="0">
              <a:solidFill>
                <a:schemeClr val="bg1"/>
              </a:solidFill>
            </a:endParaRPr>
          </a:p>
        </p:txBody>
      </p:sp>
      <p:pic>
        <p:nvPicPr>
          <p:cNvPr id="16388" name="Picture 4" descr="C:\Users\User\AppData\Local\Temp\SNAGHTML2f1f3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675" y="477837"/>
            <a:ext cx="253365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8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6" presetClass="entr" presetSubtype="16" fill="hold" nodeType="afterEffect">
                                  <p:stCondLst>
                                    <p:cond delay="500"/>
                                  </p:stCondLst>
                                  <p:childTnLst>
                                    <p:set>
                                      <p:cBhvr>
                                        <p:cTn id="10" dur="1" fill="hold">
                                          <p:stCondLst>
                                            <p:cond delay="0"/>
                                          </p:stCondLst>
                                        </p:cTn>
                                        <p:tgtEl>
                                          <p:spTgt spid="16388"/>
                                        </p:tgtEl>
                                        <p:attrNameLst>
                                          <p:attrName>style.visibility</p:attrName>
                                        </p:attrNameLst>
                                      </p:cBhvr>
                                      <p:to>
                                        <p:strVal val="visible"/>
                                      </p:to>
                                    </p:set>
                                    <p:animEffect transition="in" filter="circle(in)">
                                      <p:cBhvr>
                                        <p:cTn id="11" dur="3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V="1">
            <a:off x="5883846" y="6946343"/>
            <a:ext cx="3260154" cy="51913"/>
          </a:xfrm>
          <a:prstGeom prst="rect">
            <a:avLst/>
          </a:prstGeom>
          <a:ln w="19050">
            <a:solidFill>
              <a:srgbClr val="FF0000"/>
            </a:solidFill>
          </a:ln>
        </p:spPr>
      </p:pic>
      <p:sp>
        <p:nvSpPr>
          <p:cNvPr id="2" name="Title 1"/>
          <p:cNvSpPr>
            <a:spLocks noGrp="1"/>
          </p:cNvSpPr>
          <p:nvPr>
            <p:ph type="title"/>
          </p:nvPr>
        </p:nvSpPr>
        <p:spPr>
          <a:xfrm>
            <a:off x="0" y="0"/>
            <a:ext cx="9144000" cy="1136555"/>
          </a:xfrm>
        </p:spPr>
        <p:txBody>
          <a:bodyPr>
            <a:normAutofit fontScale="90000"/>
          </a:bodyPr>
          <a:lstStyle/>
          <a:p>
            <a:r>
              <a:rPr lang="en-US" dirty="0" smtClean="0"/>
              <a:t>Technological Trends + Human Longevity </a:t>
            </a:r>
            <a:br>
              <a:rPr lang="en-US" dirty="0" smtClean="0"/>
            </a:br>
            <a:r>
              <a:rPr lang="en-US" dirty="0" smtClean="0"/>
              <a:t>+ Generations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95750" y="5061744"/>
            <a:ext cx="952500" cy="952500"/>
          </a:xfrm>
        </p:spPr>
      </p:pic>
      <p:pic>
        <p:nvPicPr>
          <p:cNvPr id="6" name="Picture 5"/>
          <p:cNvPicPr>
            <a:picLocks noChangeAspect="1"/>
          </p:cNvPicPr>
          <p:nvPr/>
        </p:nvPicPr>
        <p:blipFill rotWithShape="1">
          <a:blip r:embed="rId5"/>
          <a:srcRect b="31852"/>
          <a:stretch/>
        </p:blipFill>
        <p:spPr>
          <a:xfrm>
            <a:off x="0" y="1536700"/>
            <a:ext cx="9144000" cy="4673600"/>
          </a:xfrm>
          <a:prstGeom prst="rect">
            <a:avLst/>
          </a:prstGeom>
        </p:spPr>
      </p:pic>
      <p:sp>
        <p:nvSpPr>
          <p:cNvPr id="4" name="TextBox 3"/>
          <p:cNvSpPr txBox="1"/>
          <p:nvPr/>
        </p:nvSpPr>
        <p:spPr>
          <a:xfrm>
            <a:off x="7192184" y="4619734"/>
            <a:ext cx="1364476" cy="646331"/>
          </a:xfrm>
          <a:prstGeom prst="rect">
            <a:avLst/>
          </a:prstGeom>
          <a:noFill/>
        </p:spPr>
        <p:txBody>
          <a:bodyPr wrap="none" rtlCol="0">
            <a:spAutoFit/>
          </a:bodyPr>
          <a:lstStyle/>
          <a:p>
            <a:r>
              <a:rPr lang="en-US" dirty="0" smtClean="0">
                <a:solidFill>
                  <a:srgbClr val="002060"/>
                </a:solidFill>
                <a:latin typeface="Arial Rounded MT Bold" panose="020F0704030504030204" pitchFamily="34" charset="0"/>
              </a:rPr>
              <a:t>Gen X</a:t>
            </a:r>
          </a:p>
          <a:p>
            <a:r>
              <a:rPr lang="en-US" dirty="0" smtClean="0">
                <a:solidFill>
                  <a:srgbClr val="002060"/>
                </a:solidFill>
                <a:latin typeface="Arial Rounded MT Bold" panose="020F0704030504030204" pitchFamily="34" charset="0"/>
              </a:rPr>
              <a:t>1965-1980</a:t>
            </a:r>
            <a:endParaRPr lang="en-US" dirty="0">
              <a:solidFill>
                <a:srgbClr val="002060"/>
              </a:solidFill>
              <a:latin typeface="Arial Rounded MT Bold" panose="020F0704030504030204" pitchFamily="34" charset="0"/>
            </a:endParaRPr>
          </a:p>
        </p:txBody>
      </p:sp>
      <p:sp>
        <p:nvSpPr>
          <p:cNvPr id="11" name="Freeform 10"/>
          <p:cNvSpPr/>
          <p:nvPr/>
        </p:nvSpPr>
        <p:spPr>
          <a:xfrm>
            <a:off x="3001108" y="3828562"/>
            <a:ext cx="4249615" cy="773723"/>
          </a:xfrm>
          <a:custGeom>
            <a:avLst/>
            <a:gdLst>
              <a:gd name="connsiteX0" fmla="*/ 0 w 4249615"/>
              <a:gd name="connsiteY0" fmla="*/ 5861 h 773723"/>
              <a:gd name="connsiteX1" fmla="*/ 890954 w 4249615"/>
              <a:gd name="connsiteY1" fmla="*/ 773723 h 773723"/>
              <a:gd name="connsiteX2" fmla="*/ 4249615 w 4249615"/>
              <a:gd name="connsiteY2" fmla="*/ 767861 h 773723"/>
              <a:gd name="connsiteX3" fmla="*/ 3176954 w 4249615"/>
              <a:gd name="connsiteY3" fmla="*/ 0 h 773723"/>
              <a:gd name="connsiteX4" fmla="*/ 0 w 4249615"/>
              <a:gd name="connsiteY4" fmla="*/ 5861 h 7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615" h="773723">
                <a:moveTo>
                  <a:pt x="0" y="5861"/>
                </a:moveTo>
                <a:lnTo>
                  <a:pt x="890954" y="773723"/>
                </a:lnTo>
                <a:lnTo>
                  <a:pt x="4249615" y="767861"/>
                </a:lnTo>
                <a:lnTo>
                  <a:pt x="3176954" y="0"/>
                </a:lnTo>
                <a:lnTo>
                  <a:pt x="0" y="5861"/>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886200" y="4590562"/>
            <a:ext cx="4249615" cy="609600"/>
          </a:xfrm>
          <a:custGeom>
            <a:avLst/>
            <a:gdLst>
              <a:gd name="connsiteX0" fmla="*/ 0 w 4249615"/>
              <a:gd name="connsiteY0" fmla="*/ 17584 h 609600"/>
              <a:gd name="connsiteX1" fmla="*/ 703385 w 4249615"/>
              <a:gd name="connsiteY1" fmla="*/ 609600 h 609600"/>
              <a:gd name="connsiteX2" fmla="*/ 4249615 w 4249615"/>
              <a:gd name="connsiteY2" fmla="*/ 609600 h 609600"/>
              <a:gd name="connsiteX3" fmla="*/ 3329354 w 4249615"/>
              <a:gd name="connsiteY3" fmla="*/ 0 h 609600"/>
              <a:gd name="connsiteX4" fmla="*/ 0 w 4249615"/>
              <a:gd name="connsiteY4" fmla="*/ 1758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615" h="609600">
                <a:moveTo>
                  <a:pt x="0" y="17584"/>
                </a:moveTo>
                <a:lnTo>
                  <a:pt x="703385" y="609600"/>
                </a:lnTo>
                <a:lnTo>
                  <a:pt x="4249615" y="609600"/>
                </a:lnTo>
                <a:lnTo>
                  <a:pt x="3329354" y="0"/>
                </a:lnTo>
                <a:lnTo>
                  <a:pt x="0" y="17584"/>
                </a:lnTo>
                <a:close/>
              </a:path>
            </a:pathLst>
          </a:cu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612640" y="5204460"/>
            <a:ext cx="4450080" cy="655320"/>
          </a:xfrm>
          <a:custGeom>
            <a:avLst/>
            <a:gdLst>
              <a:gd name="connsiteX0" fmla="*/ 0 w 4450080"/>
              <a:gd name="connsiteY0" fmla="*/ 20320 h 655320"/>
              <a:gd name="connsiteX1" fmla="*/ 716280 w 4450080"/>
              <a:gd name="connsiteY1" fmla="*/ 640080 h 655320"/>
              <a:gd name="connsiteX2" fmla="*/ 4450080 w 4450080"/>
              <a:gd name="connsiteY2" fmla="*/ 655320 h 655320"/>
              <a:gd name="connsiteX3" fmla="*/ 3525520 w 4450080"/>
              <a:gd name="connsiteY3" fmla="*/ 0 h 655320"/>
              <a:gd name="connsiteX4" fmla="*/ 0 w 4450080"/>
              <a:gd name="connsiteY4" fmla="*/ 20320 h 65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655320">
                <a:moveTo>
                  <a:pt x="0" y="20320"/>
                </a:moveTo>
                <a:lnTo>
                  <a:pt x="716280" y="640080"/>
                </a:lnTo>
                <a:lnTo>
                  <a:pt x="4450080" y="655320"/>
                </a:lnTo>
                <a:lnTo>
                  <a:pt x="3525520" y="0"/>
                </a:lnTo>
                <a:lnTo>
                  <a:pt x="0" y="20320"/>
                </a:lnTo>
                <a:close/>
              </a:path>
            </a:pathLst>
          </a:custGeom>
          <a:solidFill>
            <a:srgbClr val="00B050">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58375" y="3808049"/>
            <a:ext cx="1698285" cy="646331"/>
          </a:xfrm>
          <a:prstGeom prst="rect">
            <a:avLst/>
          </a:prstGeom>
          <a:noFill/>
        </p:spPr>
        <p:txBody>
          <a:bodyPr wrap="none" rtlCol="0">
            <a:spAutoFit/>
          </a:bodyPr>
          <a:lstStyle/>
          <a:p>
            <a:r>
              <a:rPr lang="en-US" dirty="0" smtClean="0">
                <a:solidFill>
                  <a:srgbClr val="FF0000"/>
                </a:solidFill>
                <a:latin typeface="Arial Rounded MT Bold" panose="020F0704030504030204" pitchFamily="34" charset="0"/>
              </a:rPr>
              <a:t>Baby Boomer</a:t>
            </a:r>
          </a:p>
          <a:p>
            <a:r>
              <a:rPr lang="en-US" dirty="0" smtClean="0">
                <a:solidFill>
                  <a:srgbClr val="FF0000"/>
                </a:solidFill>
                <a:latin typeface="Arial Rounded MT Bold" panose="020F0704030504030204" pitchFamily="34" charset="0"/>
              </a:rPr>
              <a:t>1946-1964</a:t>
            </a:r>
            <a:endParaRPr lang="en-US" dirty="0">
              <a:solidFill>
                <a:srgbClr val="FF0000"/>
              </a:solidFill>
              <a:latin typeface="Arial Rounded MT Bold" panose="020F0704030504030204" pitchFamily="34" charset="0"/>
            </a:endParaRPr>
          </a:p>
        </p:txBody>
      </p:sp>
      <p:sp>
        <p:nvSpPr>
          <p:cNvPr id="18" name="TextBox 17"/>
          <p:cNvSpPr txBox="1"/>
          <p:nvPr/>
        </p:nvSpPr>
        <p:spPr>
          <a:xfrm>
            <a:off x="7695611" y="5179871"/>
            <a:ext cx="1364476" cy="923330"/>
          </a:xfrm>
          <a:prstGeom prst="rect">
            <a:avLst/>
          </a:prstGeom>
          <a:noFill/>
        </p:spPr>
        <p:txBody>
          <a:bodyPr wrap="none" rtlCol="0">
            <a:spAutoFit/>
          </a:bodyPr>
          <a:lstStyle/>
          <a:p>
            <a:r>
              <a:rPr lang="en-US" dirty="0" smtClean="0">
                <a:solidFill>
                  <a:schemeClr val="accent6">
                    <a:lumMod val="50000"/>
                  </a:schemeClr>
                </a:solidFill>
                <a:latin typeface="Arial Rounded MT Bold" panose="020F0704030504030204" pitchFamily="34" charset="0"/>
              </a:rPr>
              <a:t>Gen Y</a:t>
            </a:r>
          </a:p>
          <a:p>
            <a:r>
              <a:rPr lang="en-US" dirty="0">
                <a:solidFill>
                  <a:schemeClr val="accent6">
                    <a:lumMod val="50000"/>
                  </a:schemeClr>
                </a:solidFill>
                <a:latin typeface="Arial Rounded MT Bold" panose="020F0704030504030204" pitchFamily="34" charset="0"/>
              </a:rPr>
              <a:t>1981-1996</a:t>
            </a:r>
          </a:p>
          <a:p>
            <a:endParaRPr lang="en-US" dirty="0">
              <a:solidFill>
                <a:schemeClr val="accent6">
                  <a:lumMod val="50000"/>
                </a:schemeClr>
              </a:solidFill>
              <a:latin typeface="Arial Rounded MT Bold" panose="020F0704030504030204" pitchFamily="34" charset="0"/>
            </a:endParaRPr>
          </a:p>
        </p:txBody>
      </p:sp>
      <p:cxnSp>
        <p:nvCxnSpPr>
          <p:cNvPr id="21" name="Straight Connector 20"/>
          <p:cNvCxnSpPr/>
          <p:nvPr/>
        </p:nvCxnSpPr>
        <p:spPr>
          <a:xfrm flipH="1" flipV="1">
            <a:off x="6356348" y="1344699"/>
            <a:ext cx="19440" cy="4566244"/>
          </a:xfrm>
          <a:prstGeom prst="line">
            <a:avLst/>
          </a:prstGeom>
          <a:ln>
            <a:solidFill>
              <a:srgbClr val="FF3300"/>
            </a:solidFill>
            <a:prstDash val="sysDash"/>
          </a:ln>
          <a:effectLst>
            <a:glow rad="63500">
              <a:srgbClr val="FFFF00">
                <a:alpha val="40000"/>
              </a:srgbClr>
            </a:glow>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709057" y="1136555"/>
            <a:ext cx="3635829" cy="507374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 Rounded MT Bold" panose="020F0704030504030204" pitchFamily="34" charset="0"/>
              </a:rPr>
              <a:t>Pre-Internet/IR3 education</a:t>
            </a: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p:txBody>
      </p:sp>
      <p:sp>
        <p:nvSpPr>
          <p:cNvPr id="25" name="Rectangle 24"/>
          <p:cNvSpPr/>
          <p:nvPr/>
        </p:nvSpPr>
        <p:spPr>
          <a:xfrm>
            <a:off x="5344886" y="1173653"/>
            <a:ext cx="3799114" cy="5073745"/>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 Rounded MT Bold" panose="020F0704030504030204" pitchFamily="34" charset="0"/>
              </a:rPr>
              <a:t>Internet/IR4 education</a:t>
            </a: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p:txBody>
      </p:sp>
      <p:sp>
        <p:nvSpPr>
          <p:cNvPr id="26" name="Rectangle 25"/>
          <p:cNvSpPr/>
          <p:nvPr/>
        </p:nvSpPr>
        <p:spPr>
          <a:xfrm>
            <a:off x="30759" y="6453798"/>
            <a:ext cx="6806921" cy="369332"/>
          </a:xfrm>
          <a:prstGeom prst="rect">
            <a:avLst/>
          </a:prstGeom>
        </p:spPr>
        <p:txBody>
          <a:bodyPr wrap="square">
            <a:spAutoFit/>
          </a:bodyPr>
          <a:lstStyle/>
          <a:p>
            <a:r>
              <a:rPr lang="en-US" dirty="0" smtClean="0">
                <a:solidFill>
                  <a:schemeClr val="bg1"/>
                </a:solidFill>
              </a:rPr>
              <a:t>Source: http</a:t>
            </a:r>
            <a:r>
              <a:rPr lang="en-US" dirty="0">
                <a:solidFill>
                  <a:schemeClr val="bg1"/>
                </a:solidFill>
              </a:rPr>
              <a:t>://www.asymco.com/2013/11/18/seeing-whats-next-2/</a:t>
            </a:r>
          </a:p>
        </p:txBody>
      </p:sp>
      <p:sp>
        <p:nvSpPr>
          <p:cNvPr id="27" name="Rectangle 26"/>
          <p:cNvSpPr/>
          <p:nvPr/>
        </p:nvSpPr>
        <p:spPr>
          <a:xfrm>
            <a:off x="7144137" y="6511109"/>
            <a:ext cx="2061783" cy="369332"/>
          </a:xfrm>
          <a:prstGeom prst="rect">
            <a:avLst/>
          </a:prstGeom>
        </p:spPr>
        <p:txBody>
          <a:bodyPr wrap="none">
            <a:spAutoFit/>
          </a:bodyPr>
          <a:lstStyle/>
          <a:p>
            <a:r>
              <a:rPr lang="en-US" dirty="0"/>
              <a:t>Gen Z – 1997 - 2010</a:t>
            </a:r>
          </a:p>
        </p:txBody>
      </p:sp>
    </p:spTree>
    <p:extLst>
      <p:ext uri="{BB962C8B-B14F-4D97-AF65-F5344CB8AC3E}">
        <p14:creationId xmlns:p14="http://schemas.microsoft.com/office/powerpoint/2010/main" val="3353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1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500"/>
                                        <p:tgtEl>
                                          <p:spTgt spid="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1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1500"/>
                                        <p:tgtEl>
                                          <p:spTgt spid="1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1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1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4" grpId="0" animBg="1"/>
      <p:bldP spid="15" grpId="0" animBg="1"/>
      <p:bldP spid="16" grpId="0"/>
      <p:bldP spid="18" grpId="0"/>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131405"/>
            <a:ext cx="8208912" cy="838140"/>
          </a:xfrm>
        </p:spPr>
        <p:txBody>
          <a:bodyPr/>
          <a:lstStyle/>
          <a:p>
            <a:pPr algn="ctr"/>
            <a:r>
              <a:rPr lang="en-US" dirty="0"/>
              <a:t>Classical Work Organizations</a:t>
            </a:r>
          </a:p>
        </p:txBody>
      </p:sp>
      <p:pic>
        <p:nvPicPr>
          <p:cNvPr id="3076" name="Picture 4" descr="http://www.neokomputery.pl/images/Neo/uslugi/monitoring/biuro.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6194" y="3969544"/>
            <a:ext cx="4650097" cy="28884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otmarkdesign.com/images/office-cubicle-decor-6-office-cubicle-design-ideas-1000-x-8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3903" y="3970838"/>
            <a:ext cx="4650098" cy="288716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i.kinja-img.com/gawker-media/image/upload/s--DWa4qJX2--/trhqh1tqnvhuapbkongx.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23" y="18683"/>
            <a:ext cx="4513526" cy="31568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903" y="33870"/>
            <a:ext cx="4493901" cy="3141660"/>
          </a:xfrm>
          <a:prstGeom prst="rect">
            <a:avLst/>
          </a:prstGeom>
        </p:spPr>
      </p:pic>
    </p:spTree>
    <p:extLst>
      <p:ext uri="{BB962C8B-B14F-4D97-AF65-F5344CB8AC3E}">
        <p14:creationId xmlns:p14="http://schemas.microsoft.com/office/powerpoint/2010/main" val="35004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fade">
                                      <p:cBhvr>
                                        <p:cTn id="7" dur="1500"/>
                                        <p:tgtEl>
                                          <p:spTgt spid="308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1500"/>
                                        <p:tgtEl>
                                          <p:spTgt spid="307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084"/>
                                        </p:tgtEl>
                                        <p:attrNameLst>
                                          <p:attrName>style.visibility</p:attrName>
                                        </p:attrNameLst>
                                      </p:cBhvr>
                                      <p:to>
                                        <p:strVal val="visible"/>
                                      </p:to>
                                    </p:set>
                                    <p:animEffect transition="in" filter="fade">
                                      <p:cBhvr>
                                        <p:cTn id="15" dur="1500"/>
                                        <p:tgtEl>
                                          <p:spTgt spid="308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8610"/>
            <a:ext cx="9144000" cy="838140"/>
          </a:xfrm>
        </p:spPr>
        <p:txBody>
          <a:bodyPr/>
          <a:lstStyle/>
          <a:p>
            <a:pPr algn="ctr"/>
            <a:r>
              <a:rPr lang="en-US" dirty="0"/>
              <a:t>New Digital Organizations</a:t>
            </a:r>
          </a:p>
        </p:txBody>
      </p:sp>
      <p:pic>
        <p:nvPicPr>
          <p:cNvPr id="1026" name="Picture 2" descr="http://farm9.staticflickr.com/8312/8005443805_b0e10b7c3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54"/>
            <a:ext cx="4762500" cy="3006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traitstimes.com/sites/straitstimes.com/files/imagecache/story-gallery-featured/ST_20120927_GCCAFE27Q8QC_3316481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6693" y="3834051"/>
            <a:ext cx="4577307" cy="3023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workspaceinteriors.com/files/2012/11/gallery_recent_10-0003490-e1358980022673.jpg?w=750&amp;h=435&amp;zc=3&amp;a=m&amp;q=9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834051"/>
            <a:ext cx="4566693" cy="299832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2500" y="1"/>
            <a:ext cx="4381500" cy="3008610"/>
          </a:xfrm>
          <a:prstGeom prst="rect">
            <a:avLst/>
          </a:prstGeom>
        </p:spPr>
      </p:pic>
    </p:spTree>
    <p:extLst>
      <p:ext uri="{BB962C8B-B14F-4D97-AF65-F5344CB8AC3E}">
        <p14:creationId xmlns:p14="http://schemas.microsoft.com/office/powerpoint/2010/main" val="4897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500"/>
                                        <p:tgtEl>
                                          <p:spTgt spid="102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7549" y="143152"/>
            <a:ext cx="5372420" cy="5999464"/>
          </a:xfrm>
          <a:prstGeom prst="rect">
            <a:avLst/>
          </a:prstGeom>
          <a:solidFill>
            <a:srgbClr val="36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pic>
        <p:nvPicPr>
          <p:cNvPr id="3074" name="Picture 2" descr="Image result for kpmg 4th industrial revolu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505" y="143152"/>
            <a:ext cx="5999464" cy="59994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kpmg 4th industrial revolu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1336" y="179025"/>
            <a:ext cx="2528098" cy="15940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1664" y="1687366"/>
            <a:ext cx="2049151" cy="4186662"/>
          </a:xfrm>
          <a:prstGeom prst="rect">
            <a:avLst/>
          </a:prstGeom>
          <a:solidFill>
            <a:srgbClr val="364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sp>
        <p:nvSpPr>
          <p:cNvPr id="2" name="Cloud 1"/>
          <p:cNvSpPr/>
          <p:nvPr/>
        </p:nvSpPr>
        <p:spPr>
          <a:xfrm>
            <a:off x="3672199" y="3351196"/>
            <a:ext cx="1938616" cy="1195404"/>
          </a:xfrm>
          <a:prstGeom prst="cloud">
            <a:avLst/>
          </a:prstGeom>
          <a:no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7" name="Cloud 6"/>
          <p:cNvSpPr/>
          <p:nvPr/>
        </p:nvSpPr>
        <p:spPr>
          <a:xfrm>
            <a:off x="3672199" y="5156199"/>
            <a:ext cx="1938616" cy="835809"/>
          </a:xfrm>
          <a:prstGeom prst="cloud">
            <a:avLst/>
          </a:prstGeom>
          <a:no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3" name="TextBox 2">
            <a:extLst>
              <a:ext uri="{FF2B5EF4-FFF2-40B4-BE49-F238E27FC236}">
                <a16:creationId xmlns:a16="http://schemas.microsoft.com/office/drawing/2014/main" id="{CD098E1E-58CB-4008-B665-8EFD2E9BE2F0}"/>
              </a:ext>
            </a:extLst>
          </p:cNvPr>
          <p:cNvSpPr txBox="1"/>
          <p:nvPr/>
        </p:nvSpPr>
        <p:spPr>
          <a:xfrm>
            <a:off x="6291335" y="1773078"/>
            <a:ext cx="2753283" cy="3970318"/>
          </a:xfrm>
          <a:prstGeom prst="rect">
            <a:avLst/>
          </a:prstGeom>
          <a:noFill/>
        </p:spPr>
        <p:txBody>
          <a:bodyPr wrap="square" rtlCol="0">
            <a:spAutoFit/>
          </a:bodyPr>
          <a:lstStyle/>
          <a:p>
            <a:r>
              <a:rPr lang="en-US" sz="3600" dirty="0">
                <a:solidFill>
                  <a:srgbClr val="FF0000"/>
                </a:solidFill>
                <a:latin typeface="Arial Rounded MT Bold" panose="020F0704030504030204" pitchFamily="34" charset="0"/>
              </a:rPr>
              <a:t>Today’s </a:t>
            </a:r>
            <a:r>
              <a:rPr lang="en-US" sz="5400" b="1" dirty="0">
                <a:solidFill>
                  <a:srgbClr val="FF0000"/>
                </a:solidFill>
                <a:latin typeface="Arial Rounded MT Bold" panose="020F0704030504030204" pitchFamily="34" charset="0"/>
              </a:rPr>
              <a:t>soft</a:t>
            </a:r>
            <a:endParaRPr lang="en-US" sz="3600" b="1" dirty="0">
              <a:solidFill>
                <a:srgbClr val="FF0000"/>
              </a:solidFill>
              <a:latin typeface="Arial Rounded MT Bold" panose="020F0704030504030204" pitchFamily="34" charset="0"/>
            </a:endParaRPr>
          </a:p>
          <a:p>
            <a:r>
              <a:rPr lang="en-US" sz="3600" dirty="0">
                <a:solidFill>
                  <a:srgbClr val="FF0000"/>
                </a:solidFill>
                <a:latin typeface="Arial Rounded MT Bold" panose="020F0704030504030204" pitchFamily="34" charset="0"/>
              </a:rPr>
              <a:t>skills are tomorrow’s </a:t>
            </a:r>
            <a:r>
              <a:rPr lang="en-US" sz="5400" b="1" dirty="0">
                <a:solidFill>
                  <a:srgbClr val="FF0000"/>
                </a:solidFill>
                <a:latin typeface="Arial Rounded MT Bold" panose="020F0704030504030204" pitchFamily="34" charset="0"/>
              </a:rPr>
              <a:t>hard</a:t>
            </a:r>
            <a:r>
              <a:rPr lang="en-US" sz="3600" dirty="0">
                <a:solidFill>
                  <a:srgbClr val="FF0000"/>
                </a:solidFill>
                <a:latin typeface="Arial Rounded MT Bold" panose="020F0704030504030204" pitchFamily="34" charset="0"/>
              </a:rPr>
              <a:t> skills</a:t>
            </a:r>
            <a:endParaRPr lang="en-MY" sz="36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9589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3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2250"/>
                                        <p:tgtEl>
                                          <p:spTgt spid="4"/>
                                        </p:tgtEl>
                                      </p:cBhvr>
                                    </p:animEffect>
                                    <p:set>
                                      <p:cBhvr>
                                        <p:cTn id="12" dur="1" fill="hold">
                                          <p:stCondLst>
                                            <p:cond delay="2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2250"/>
                                        <p:tgtEl>
                                          <p:spTgt spid="5"/>
                                        </p:tgtEl>
                                      </p:cBhvr>
                                    </p:animEffect>
                                    <p:set>
                                      <p:cBhvr>
                                        <p:cTn id="17" dur="1" fill="hold">
                                          <p:stCondLst>
                                            <p:cond delay="2249"/>
                                          </p:stCondLst>
                                        </p:cTn>
                                        <p:tgtEl>
                                          <p:spTgt spid="5"/>
                                        </p:tgtEl>
                                        <p:attrNameLst>
                                          <p:attrName>style.visibility</p:attrName>
                                        </p:attrNameLst>
                                      </p:cBhvr>
                                      <p:to>
                                        <p:strVal val="hidden"/>
                                      </p:to>
                                    </p:set>
                                  </p:childTnLst>
                                </p:cTn>
                              </p:par>
                            </p:childTnLst>
                          </p:cTn>
                        </p:par>
                        <p:par>
                          <p:cTn id="18" fill="hold">
                            <p:stCondLst>
                              <p:cond delay="2250"/>
                            </p:stCondLst>
                            <p:childTnLst>
                              <p:par>
                                <p:cTn id="19" presetID="21" presetClass="entr" presetSubtype="1" fill="hold" grpId="0" nodeType="afterEffect">
                                  <p:stCondLst>
                                    <p:cond delay="300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par>
                          <p:cTn id="22" fill="hold">
                            <p:stCondLst>
                              <p:cond delay="7250"/>
                            </p:stCondLst>
                            <p:childTnLst>
                              <p:par>
                                <p:cTn id="23" presetID="21"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1000"/>
                                        <p:tgtEl>
                                          <p:spTgt spid="7"/>
                                        </p:tgtEl>
                                      </p:cBhvr>
                                    </p:animEffect>
                                  </p:childTnLst>
                                </p:cTn>
                              </p:par>
                            </p:childTnLst>
                          </p:cTn>
                        </p:par>
                        <p:par>
                          <p:cTn id="26" fill="hold">
                            <p:stCondLst>
                              <p:cond delay="825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7"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p:txBody>
          <a:bodyPr/>
          <a:lstStyle/>
          <a:p>
            <a:r>
              <a:rPr lang="en-US" dirty="0"/>
              <a:t>Workplace </a:t>
            </a:r>
            <a:r>
              <a:rPr lang="en-US" u="sng" dirty="0"/>
              <a:t>employers</a:t>
            </a:r>
            <a:r>
              <a:rPr lang="en-US" dirty="0"/>
              <a:t> </a:t>
            </a:r>
            <a:r>
              <a:rPr lang="en-US" dirty="0">
                <a:solidFill>
                  <a:srgbClr val="FF0000"/>
                </a:solidFill>
              </a:rPr>
              <a:t>expects the new graduate employee</a:t>
            </a:r>
            <a:r>
              <a:rPr lang="en-US" dirty="0"/>
              <a:t> to be “work ready”!</a:t>
            </a:r>
          </a:p>
        </p:txBody>
      </p:sp>
      <p:sp>
        <p:nvSpPr>
          <p:cNvPr id="4" name="Rectangle: Rounded Corners 3"/>
          <p:cNvSpPr/>
          <p:nvPr/>
        </p:nvSpPr>
        <p:spPr>
          <a:xfrm>
            <a:off x="731520" y="3088640"/>
            <a:ext cx="6531800" cy="2966720"/>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2" descr="https://weforum-assets-production.s3-eu-west-1.amazonaws.com/editor/bD4ikTLC2_fTr1843WCwYsZFbkCs-VwJBAQu2COD1rE.pn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69532" y="3589543"/>
            <a:ext cx="4027251" cy="22179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0.gstatic.com/images?q=tbn:ANd9GcS5ocBVN2TXbaEbj__TGnRGNvfVCbLWzmy2Ny3AVuNU7dVGytts23xkQQ"/>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4514" y="3982146"/>
            <a:ext cx="1412024" cy="1299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cres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171" y="3853500"/>
            <a:ext cx="1345535" cy="1689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aylor's crest malaysia"/>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1592"/>
          <a:stretch/>
        </p:blipFill>
        <p:spPr bwMode="auto">
          <a:xfrm>
            <a:off x="1070717" y="2939100"/>
            <a:ext cx="1880487" cy="3004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rubber stamp font with border future ready"/>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793028">
            <a:off x="3649640" y="2383611"/>
            <a:ext cx="5378693" cy="35717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F52CDFA-1F85-40C8-BCC5-2A6610C31B41}"/>
              </a:ext>
            </a:extLst>
          </p:cNvPr>
          <p:cNvPicPr>
            <a:picLocks noChangeAspect="1"/>
          </p:cNvPicPr>
          <p:nvPr/>
        </p:nvPicPr>
        <p:blipFill>
          <a:blip r:embed="rId8"/>
          <a:stretch>
            <a:fillRect/>
          </a:stretch>
        </p:blipFill>
        <p:spPr>
          <a:xfrm>
            <a:off x="1127571" y="3395384"/>
            <a:ext cx="2065387" cy="2390775"/>
          </a:xfrm>
          <a:prstGeom prst="rect">
            <a:avLst/>
          </a:prstGeom>
        </p:spPr>
      </p:pic>
      <p:pic>
        <p:nvPicPr>
          <p:cNvPr id="7" name="Picture 6">
            <a:extLst>
              <a:ext uri="{FF2B5EF4-FFF2-40B4-BE49-F238E27FC236}">
                <a16:creationId xmlns:a16="http://schemas.microsoft.com/office/drawing/2014/main" id="{9E135C58-C41A-4CA9-8C3C-309DA5CD9A34}"/>
              </a:ext>
            </a:extLst>
          </p:cNvPr>
          <p:cNvPicPr>
            <a:picLocks noChangeAspect="1"/>
          </p:cNvPicPr>
          <p:nvPr/>
        </p:nvPicPr>
        <p:blipFill>
          <a:blip r:embed="rId9"/>
          <a:stretch>
            <a:fillRect/>
          </a:stretch>
        </p:blipFill>
        <p:spPr>
          <a:xfrm>
            <a:off x="1021728" y="3368906"/>
            <a:ext cx="2350420" cy="2492048"/>
          </a:xfrm>
          <a:prstGeom prst="rect">
            <a:avLst/>
          </a:prstGeom>
        </p:spPr>
      </p:pic>
      <p:pic>
        <p:nvPicPr>
          <p:cNvPr id="9" name="Picture 8"/>
          <p:cNvPicPr>
            <a:picLocks noChangeAspect="1"/>
          </p:cNvPicPr>
          <p:nvPr/>
        </p:nvPicPr>
        <p:blipFill>
          <a:blip r:embed="rId10"/>
          <a:stretch>
            <a:fillRect/>
          </a:stretch>
        </p:blipFill>
        <p:spPr>
          <a:xfrm>
            <a:off x="1155329" y="3509683"/>
            <a:ext cx="2143125" cy="2143125"/>
          </a:xfrm>
          <a:prstGeom prst="rect">
            <a:avLst/>
          </a:prstGeom>
        </p:spPr>
      </p:pic>
      <p:pic>
        <p:nvPicPr>
          <p:cNvPr id="10" name="Picture 9"/>
          <p:cNvPicPr>
            <a:picLocks noChangeAspect="1"/>
          </p:cNvPicPr>
          <p:nvPr/>
        </p:nvPicPr>
        <p:blipFill>
          <a:blip r:embed="rId11"/>
          <a:stretch>
            <a:fillRect/>
          </a:stretch>
        </p:blipFill>
        <p:spPr>
          <a:xfrm>
            <a:off x="1186991" y="3509683"/>
            <a:ext cx="2114550" cy="2162175"/>
          </a:xfrm>
          <a:prstGeom prst="rect">
            <a:avLst/>
          </a:prstGeom>
        </p:spPr>
      </p:pic>
      <p:pic>
        <p:nvPicPr>
          <p:cNvPr id="11" name="Picture 10"/>
          <p:cNvPicPr>
            <a:picLocks noChangeAspect="1"/>
          </p:cNvPicPr>
          <p:nvPr/>
        </p:nvPicPr>
        <p:blipFill rotWithShape="1">
          <a:blip r:embed="rId12"/>
          <a:srcRect l="33809" t="8969" r="31587" b="9114"/>
          <a:stretch/>
        </p:blipFill>
        <p:spPr>
          <a:xfrm>
            <a:off x="991025" y="3589543"/>
            <a:ext cx="2081055" cy="1915886"/>
          </a:xfrm>
          <a:prstGeom prst="rect">
            <a:avLst/>
          </a:prstGeom>
        </p:spPr>
      </p:pic>
      <p:pic>
        <p:nvPicPr>
          <p:cNvPr id="12" name="Picture 11"/>
          <p:cNvPicPr>
            <a:picLocks noChangeAspect="1"/>
          </p:cNvPicPr>
          <p:nvPr/>
        </p:nvPicPr>
        <p:blipFill>
          <a:blip r:embed="rId13"/>
          <a:stretch>
            <a:fillRect/>
          </a:stretch>
        </p:blipFill>
        <p:spPr>
          <a:xfrm>
            <a:off x="1155330" y="3544305"/>
            <a:ext cx="2131857" cy="2142846"/>
          </a:xfrm>
          <a:prstGeom prst="rect">
            <a:avLst/>
          </a:prstGeom>
        </p:spPr>
      </p:pic>
      <p:pic>
        <p:nvPicPr>
          <p:cNvPr id="14" name="Picture 13"/>
          <p:cNvPicPr>
            <a:picLocks noChangeAspect="1"/>
          </p:cNvPicPr>
          <p:nvPr/>
        </p:nvPicPr>
        <p:blipFill>
          <a:blip r:embed="rId14"/>
          <a:stretch>
            <a:fillRect/>
          </a:stretch>
        </p:blipFill>
        <p:spPr>
          <a:xfrm>
            <a:off x="1152924" y="3479982"/>
            <a:ext cx="2194598" cy="2194598"/>
          </a:xfrm>
          <a:prstGeom prst="rect">
            <a:avLst/>
          </a:prstGeom>
        </p:spPr>
      </p:pic>
    </p:spTree>
    <p:extLst>
      <p:ext uri="{BB962C8B-B14F-4D97-AF65-F5344CB8AC3E}">
        <p14:creationId xmlns:p14="http://schemas.microsoft.com/office/powerpoint/2010/main" val="14399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75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8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8500"/>
                            </p:stCondLst>
                            <p:childTnLst>
                              <p:par>
                                <p:cTn id="49" presetID="53" presetClass="entr" presetSubtype="16"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250" fill="hold"/>
                                        <p:tgtEl>
                                          <p:spTgt spid="15"/>
                                        </p:tgtEl>
                                        <p:attrNameLst>
                                          <p:attrName>ppt_w</p:attrName>
                                        </p:attrNameLst>
                                      </p:cBhvr>
                                      <p:tavLst>
                                        <p:tav tm="0">
                                          <p:val>
                                            <p:fltVal val="0"/>
                                          </p:val>
                                        </p:tav>
                                        <p:tav tm="100000">
                                          <p:val>
                                            <p:strVal val="#ppt_w"/>
                                          </p:val>
                                        </p:tav>
                                      </p:tavLst>
                                    </p:anim>
                                    <p:anim calcmode="lin" valueType="num">
                                      <p:cBhvr>
                                        <p:cTn id="52" dur="1250" fill="hold"/>
                                        <p:tgtEl>
                                          <p:spTgt spid="15"/>
                                        </p:tgtEl>
                                        <p:attrNameLst>
                                          <p:attrName>ppt_h</p:attrName>
                                        </p:attrNameLst>
                                      </p:cBhvr>
                                      <p:tavLst>
                                        <p:tav tm="0">
                                          <p:val>
                                            <p:fltVal val="0"/>
                                          </p:val>
                                        </p:tav>
                                        <p:tav tm="100000">
                                          <p:val>
                                            <p:strVal val="#ppt_h"/>
                                          </p:val>
                                        </p:tav>
                                      </p:tavLst>
                                    </p:anim>
                                    <p:animEffect transition="in" filter="fade">
                                      <p:cBhvr>
                                        <p:cTn id="53"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08284"/>
            <a:ext cx="9144000" cy="6436895"/>
          </a:xfrm>
          <a:solidFill>
            <a:srgbClr val="FF0000"/>
          </a:solidFill>
        </p:spPr>
        <p:txBody>
          <a:bodyPr>
            <a:normAutofit/>
          </a:bodyPr>
          <a:lstStyle/>
          <a:p>
            <a:pPr algn="ctr"/>
            <a:r>
              <a:rPr lang="en-US" sz="12400" dirty="0">
                <a:solidFill>
                  <a:schemeClr val="bg1"/>
                </a:solidFill>
              </a:rPr>
              <a:t>Response</a:t>
            </a:r>
            <a:br>
              <a:rPr lang="en-US" sz="12400" dirty="0">
                <a:solidFill>
                  <a:schemeClr val="bg1"/>
                </a:solidFill>
              </a:rPr>
            </a:br>
            <a:r>
              <a:rPr lang="en-US" sz="5300" dirty="0" smtClean="0">
                <a:solidFill>
                  <a:schemeClr val="bg1"/>
                </a:solidFill>
              </a:rPr>
              <a:t>to Challenges</a:t>
            </a:r>
            <a:r>
              <a:rPr lang="en-US" sz="12400" dirty="0">
                <a:solidFill>
                  <a:schemeClr val="bg1"/>
                </a:solidFill>
              </a:rPr>
              <a:t/>
            </a:r>
            <a:br>
              <a:rPr lang="en-US" sz="12400" dirty="0">
                <a:solidFill>
                  <a:schemeClr val="bg1"/>
                </a:solidFill>
              </a:rPr>
            </a:br>
            <a:endParaRPr lang="en-SG" sz="12400" dirty="0">
              <a:solidFill>
                <a:schemeClr val="bg1"/>
              </a:solidFill>
            </a:endParaRPr>
          </a:p>
        </p:txBody>
      </p:sp>
    </p:spTree>
    <p:extLst>
      <p:ext uri="{BB962C8B-B14F-4D97-AF65-F5344CB8AC3E}">
        <p14:creationId xmlns:p14="http://schemas.microsoft.com/office/powerpoint/2010/main" val="400696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l="1433"/>
          <a:stretch/>
        </p:blipFill>
        <p:spPr>
          <a:xfrm>
            <a:off x="0" y="0"/>
            <a:ext cx="9144000" cy="6382845"/>
          </a:xfrm>
          <a:prstGeom prst="rect">
            <a:avLst/>
          </a:prstGeom>
        </p:spPr>
      </p:pic>
      <p:sp>
        <p:nvSpPr>
          <p:cNvPr id="6" name="TextBox 5"/>
          <p:cNvSpPr txBox="1"/>
          <p:nvPr/>
        </p:nvSpPr>
        <p:spPr>
          <a:xfrm>
            <a:off x="-1031893" y="-590193"/>
            <a:ext cx="10902985" cy="7448193"/>
          </a:xfrm>
          <a:prstGeom prst="rect">
            <a:avLst/>
          </a:prstGeom>
          <a:noFill/>
        </p:spPr>
        <p:txBody>
          <a:bodyPr wrap="none" rtlCol="0">
            <a:spAutoFit/>
          </a:bodyPr>
          <a:lstStyle/>
          <a:p>
            <a:r>
              <a:rPr lang="en-US" sz="23900" dirty="0" smtClean="0">
                <a:solidFill>
                  <a:schemeClr val="bg1"/>
                </a:solidFill>
                <a:latin typeface="Arial Rounded MT Bold" panose="020F0704030504030204" pitchFamily="34" charset="0"/>
              </a:rPr>
              <a:t>Big</a:t>
            </a:r>
          </a:p>
          <a:p>
            <a:r>
              <a:rPr lang="en-US" sz="23900" dirty="0" smtClean="0">
                <a:solidFill>
                  <a:schemeClr val="bg1"/>
                </a:solidFill>
                <a:latin typeface="Arial Rounded MT Bold" panose="020F0704030504030204" pitchFamily="34" charset="0"/>
              </a:rPr>
              <a:t>Picture</a:t>
            </a:r>
            <a:endParaRPr lang="en-US" sz="239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65671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0480" y="332656"/>
            <a:ext cx="4572000" cy="2554545"/>
          </a:xfrm>
          <a:prstGeom prst="rect">
            <a:avLst/>
          </a:prstGeom>
        </p:spPr>
        <p:txBody>
          <a:bodyPr>
            <a:spAutoFit/>
          </a:bodyPr>
          <a:lstStyle/>
          <a:p>
            <a:pPr algn="ctr"/>
            <a:r>
              <a:rPr lang="en-US" sz="3200" b="1" dirty="0">
                <a:solidFill>
                  <a:srgbClr val="002060"/>
                </a:solidFill>
                <a:latin typeface="Arial Rounded MT Bold" panose="020F0704030504030204" pitchFamily="34" charset="0"/>
              </a:rPr>
              <a:t>If the rate of change on the </a:t>
            </a:r>
            <a:r>
              <a:rPr lang="en-US" sz="3200" b="1" u="sng" dirty="0">
                <a:solidFill>
                  <a:srgbClr val="002060"/>
                </a:solidFill>
                <a:latin typeface="Arial Rounded MT Bold" panose="020F0704030504030204" pitchFamily="34" charset="0"/>
              </a:rPr>
              <a:t>outside</a:t>
            </a:r>
            <a:r>
              <a:rPr lang="en-US" sz="3200" b="1" dirty="0">
                <a:solidFill>
                  <a:srgbClr val="002060"/>
                </a:solidFill>
                <a:latin typeface="Arial Rounded MT Bold" panose="020F0704030504030204" pitchFamily="34" charset="0"/>
              </a:rPr>
              <a:t> exceeds the rate of change on the </a:t>
            </a:r>
            <a:r>
              <a:rPr lang="en-US" sz="3200" b="1" u="sng" dirty="0">
                <a:solidFill>
                  <a:srgbClr val="002060"/>
                </a:solidFill>
                <a:latin typeface="Arial Rounded MT Bold" panose="020F0704030504030204" pitchFamily="34" charset="0"/>
              </a:rPr>
              <a:t>inside</a:t>
            </a:r>
            <a:r>
              <a:rPr lang="en-US" sz="3200" b="1" dirty="0">
                <a:solidFill>
                  <a:srgbClr val="002060"/>
                </a:solidFill>
                <a:latin typeface="Arial Rounded MT Bold" panose="020F0704030504030204" pitchFamily="34" charset="0"/>
              </a:rPr>
              <a:t>, </a:t>
            </a:r>
          </a:p>
          <a:p>
            <a:pPr algn="ctr"/>
            <a:r>
              <a:rPr lang="en-US" sz="3200" b="1" dirty="0">
                <a:solidFill>
                  <a:srgbClr val="002060"/>
                </a:solidFill>
                <a:latin typeface="Arial Rounded MT Bold" panose="020F0704030504030204" pitchFamily="34" charset="0"/>
              </a:rPr>
              <a:t>the end is near.”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21" y="347935"/>
            <a:ext cx="2496277" cy="2808312"/>
          </a:xfrm>
          <a:prstGeom prst="rect">
            <a:avLst/>
          </a:prstGeom>
        </p:spPr>
      </p:pic>
      <p:sp>
        <p:nvSpPr>
          <p:cNvPr id="4" name="Rectangle 3"/>
          <p:cNvSpPr/>
          <p:nvPr/>
        </p:nvSpPr>
        <p:spPr>
          <a:xfrm>
            <a:off x="1197677" y="3284984"/>
            <a:ext cx="1457963" cy="369332"/>
          </a:xfrm>
          <a:prstGeom prst="rect">
            <a:avLst/>
          </a:prstGeom>
        </p:spPr>
        <p:txBody>
          <a:bodyPr wrap="none">
            <a:spAutoFit/>
          </a:bodyPr>
          <a:lstStyle/>
          <a:p>
            <a:r>
              <a:rPr lang="en-US" b="1" dirty="0">
                <a:solidFill>
                  <a:srgbClr val="002060"/>
                </a:solidFill>
                <a:latin typeface="Arial Rounded MT Bold" panose="020F0704030504030204" pitchFamily="34" charset="0"/>
              </a:rPr>
              <a:t>Jack Welch</a:t>
            </a:r>
            <a:endParaRPr lang="en-US" b="1" i="0" dirty="0">
              <a:solidFill>
                <a:srgbClr val="002060"/>
              </a:solidFill>
              <a:effectLst/>
              <a:latin typeface="Arial Rounded MT Bold" panose="020F0704030504030204" pitchFamily="34" charset="0"/>
            </a:endParaRPr>
          </a:p>
        </p:txBody>
      </p:sp>
      <p:pic>
        <p:nvPicPr>
          <p:cNvPr id="2050" name="Picture 2" descr="http://us.123rf.com/400wm/400/400/lightwise/lightwise1201/lightwise120100039/11840336-the-end-is-near-road-and-armageddon-sign-with-a-dark-stormy-cloud-background-as-a-warning-symbol-o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244" y="3084671"/>
            <a:ext cx="4248472" cy="3039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512" y="3676133"/>
            <a:ext cx="4104456" cy="3108543"/>
          </a:xfrm>
          <a:prstGeom prst="rect">
            <a:avLst/>
          </a:prstGeom>
        </p:spPr>
        <p:txBody>
          <a:bodyPr wrap="square">
            <a:spAutoFit/>
          </a:bodyPr>
          <a:lstStyle/>
          <a:p>
            <a:pPr algn="ctr"/>
            <a:r>
              <a:rPr lang="en-US" sz="2800" b="1" dirty="0">
                <a:solidFill>
                  <a:srgbClr val="002060"/>
                </a:solidFill>
                <a:latin typeface="Arial Rounded MT Bold" panose="020F0704030504030204" pitchFamily="34" charset="0"/>
              </a:rPr>
              <a:t>An organization's ability to </a:t>
            </a:r>
            <a:r>
              <a:rPr lang="en-US" sz="2800" b="1" u="sng" dirty="0">
                <a:solidFill>
                  <a:srgbClr val="002060"/>
                </a:solidFill>
                <a:latin typeface="Arial Rounded MT Bold" panose="020F0704030504030204" pitchFamily="34" charset="0"/>
              </a:rPr>
              <a:t>learn</a:t>
            </a:r>
            <a:r>
              <a:rPr lang="en-US" sz="2800" b="1" dirty="0">
                <a:solidFill>
                  <a:srgbClr val="002060"/>
                </a:solidFill>
                <a:latin typeface="Arial Rounded MT Bold" panose="020F0704030504030204" pitchFamily="34" charset="0"/>
              </a:rPr>
              <a:t>, and </a:t>
            </a:r>
            <a:r>
              <a:rPr lang="en-US" sz="2800" b="1" u="sng" dirty="0">
                <a:solidFill>
                  <a:srgbClr val="002060"/>
                </a:solidFill>
                <a:latin typeface="Arial Rounded MT Bold" panose="020F0704030504030204" pitchFamily="34" charset="0"/>
              </a:rPr>
              <a:t>translate</a:t>
            </a:r>
            <a:r>
              <a:rPr lang="en-US" sz="2800" b="1" dirty="0">
                <a:solidFill>
                  <a:srgbClr val="002060"/>
                </a:solidFill>
                <a:latin typeface="Arial Rounded MT Bold" panose="020F0704030504030204" pitchFamily="34" charset="0"/>
              </a:rPr>
              <a:t> that learning into </a:t>
            </a:r>
            <a:r>
              <a:rPr lang="en-US" sz="2800" b="1" u="sng" dirty="0">
                <a:solidFill>
                  <a:srgbClr val="002060"/>
                </a:solidFill>
                <a:latin typeface="Arial Rounded MT Bold" panose="020F0704030504030204" pitchFamily="34" charset="0"/>
              </a:rPr>
              <a:t>action rapidly</a:t>
            </a:r>
            <a:r>
              <a:rPr lang="en-US" sz="2800" b="1" dirty="0">
                <a:solidFill>
                  <a:srgbClr val="002060"/>
                </a:solidFill>
                <a:latin typeface="Arial Rounded MT Bold" panose="020F0704030504030204" pitchFamily="34" charset="0"/>
              </a:rPr>
              <a:t>, is the </a:t>
            </a:r>
            <a:r>
              <a:rPr lang="en-US" sz="2800" b="1" dirty="0">
                <a:solidFill>
                  <a:srgbClr val="FF0000"/>
                </a:solidFill>
                <a:latin typeface="Arial Rounded MT Bold" panose="020F0704030504030204" pitchFamily="34" charset="0"/>
              </a:rPr>
              <a:t>ultimate competitive advantage</a:t>
            </a:r>
            <a:r>
              <a:rPr lang="en-US" sz="2800" b="1" dirty="0">
                <a:solidFill>
                  <a:srgbClr val="002060"/>
                </a:solidFill>
                <a:latin typeface="Arial Rounded MT Bold" panose="020F0704030504030204" pitchFamily="34" charset="0"/>
              </a:rPr>
              <a:t>.</a:t>
            </a:r>
            <a:endParaRPr lang="en-US" sz="2800" b="1" u="none" strike="noStrike" dirty="0">
              <a:solidFill>
                <a:srgbClr val="002060"/>
              </a:solidFill>
              <a:effectLst/>
              <a:latin typeface="Arial Rounded MT Bold" panose="020F0704030504030204" pitchFamily="34" charset="0"/>
            </a:endParaRPr>
          </a:p>
        </p:txBody>
      </p:sp>
    </p:spTree>
    <p:extLst>
      <p:ext uri="{BB962C8B-B14F-4D97-AF65-F5344CB8AC3E}">
        <p14:creationId xmlns:p14="http://schemas.microsoft.com/office/powerpoint/2010/main" val="145219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Work-place Shifts </a:t>
            </a:r>
            <a:br>
              <a:rPr lang="en-US" dirty="0"/>
            </a:br>
            <a:r>
              <a:rPr lang="en-US" dirty="0"/>
              <a:t>in an Information-Rich World</a:t>
            </a:r>
          </a:p>
        </p:txBody>
      </p:sp>
      <p:pic>
        <p:nvPicPr>
          <p:cNvPr id="6" name="Content Placeholder 5"/>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061" y="1031536"/>
            <a:ext cx="9546365" cy="5369831"/>
          </a:xfrm>
        </p:spPr>
      </p:pic>
      <p:sp>
        <p:nvSpPr>
          <p:cNvPr id="4" name="Rectangle 3"/>
          <p:cNvSpPr/>
          <p:nvPr/>
        </p:nvSpPr>
        <p:spPr>
          <a:xfrm>
            <a:off x="283028" y="6401367"/>
            <a:ext cx="7903029" cy="523220"/>
          </a:xfrm>
          <a:prstGeom prst="rect">
            <a:avLst/>
          </a:prstGeom>
        </p:spPr>
        <p:txBody>
          <a:bodyPr wrap="square">
            <a:spAutoFit/>
          </a:bodyPr>
          <a:lstStyle/>
          <a:p>
            <a:r>
              <a:rPr lang="en-US" sz="1400" dirty="0" smtClean="0">
                <a:solidFill>
                  <a:schemeClr val="bg1"/>
                </a:solidFill>
              </a:rPr>
              <a:t>Source: https</a:t>
            </a:r>
            <a:r>
              <a:rPr lang="en-US" sz="1400" dirty="0">
                <a:solidFill>
                  <a:schemeClr val="bg1"/>
                </a:solidFill>
              </a:rPr>
              <a:t>://chiefmartec.com/2013/06/martecs-law-technology-changes-exponentially-organizations-change-logarithmically/</a:t>
            </a:r>
          </a:p>
        </p:txBody>
      </p:sp>
      <p:sp>
        <p:nvSpPr>
          <p:cNvPr id="3" name="Freeform 2"/>
          <p:cNvSpPr/>
          <p:nvPr/>
        </p:nvSpPr>
        <p:spPr>
          <a:xfrm>
            <a:off x="3309257" y="2895600"/>
            <a:ext cx="2481943" cy="2079171"/>
          </a:xfrm>
          <a:custGeom>
            <a:avLst/>
            <a:gdLst>
              <a:gd name="connsiteX0" fmla="*/ 0 w 2481943"/>
              <a:gd name="connsiteY0" fmla="*/ 1687286 h 2079171"/>
              <a:gd name="connsiteX1" fmla="*/ 2220686 w 2481943"/>
              <a:gd name="connsiteY1" fmla="*/ 0 h 2079171"/>
              <a:gd name="connsiteX2" fmla="*/ 2481943 w 2481943"/>
              <a:gd name="connsiteY2" fmla="*/ 598714 h 2079171"/>
              <a:gd name="connsiteX3" fmla="*/ 533400 w 2481943"/>
              <a:gd name="connsiteY3" fmla="*/ 2079171 h 2079171"/>
              <a:gd name="connsiteX4" fmla="*/ 0 w 2481943"/>
              <a:gd name="connsiteY4" fmla="*/ 1687286 h 207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3" h="2079171">
                <a:moveTo>
                  <a:pt x="0" y="1687286"/>
                </a:moveTo>
                <a:lnTo>
                  <a:pt x="2220686" y="0"/>
                </a:lnTo>
                <a:lnTo>
                  <a:pt x="2481943" y="598714"/>
                </a:lnTo>
                <a:lnTo>
                  <a:pt x="533400" y="2079171"/>
                </a:lnTo>
                <a:lnTo>
                  <a:pt x="0" y="1687286"/>
                </a:lnTo>
                <a:close/>
              </a:path>
            </a:pathLst>
          </a:custGeom>
          <a:solidFill>
            <a:srgbClr val="FEF2D2"/>
          </a:solidFill>
          <a:ln>
            <a:solidFill>
              <a:srgbClr val="FEF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984171" y="4746171"/>
            <a:ext cx="3156858" cy="870858"/>
          </a:xfrm>
          <a:custGeom>
            <a:avLst/>
            <a:gdLst>
              <a:gd name="connsiteX0" fmla="*/ 0 w 3156858"/>
              <a:gd name="connsiteY0" fmla="*/ 391886 h 870858"/>
              <a:gd name="connsiteX1" fmla="*/ 3135086 w 3156858"/>
              <a:gd name="connsiteY1" fmla="*/ 0 h 870858"/>
              <a:gd name="connsiteX2" fmla="*/ 3156858 w 3156858"/>
              <a:gd name="connsiteY2" fmla="*/ 511629 h 870858"/>
              <a:gd name="connsiteX3" fmla="*/ 1513115 w 3156858"/>
              <a:gd name="connsiteY3" fmla="*/ 870858 h 870858"/>
              <a:gd name="connsiteX4" fmla="*/ 130629 w 3156858"/>
              <a:gd name="connsiteY4" fmla="*/ 859972 h 870858"/>
              <a:gd name="connsiteX5" fmla="*/ 0 w 3156858"/>
              <a:gd name="connsiteY5" fmla="*/ 391886 h 8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858" h="870858">
                <a:moveTo>
                  <a:pt x="0" y="391886"/>
                </a:moveTo>
                <a:lnTo>
                  <a:pt x="3135086" y="0"/>
                </a:lnTo>
                <a:lnTo>
                  <a:pt x="3156858" y="511629"/>
                </a:lnTo>
                <a:lnTo>
                  <a:pt x="1513115" y="870858"/>
                </a:lnTo>
                <a:lnTo>
                  <a:pt x="130629" y="859972"/>
                </a:lnTo>
                <a:lnTo>
                  <a:pt x="0" y="391886"/>
                </a:lnTo>
                <a:close/>
              </a:path>
            </a:pathLst>
          </a:custGeom>
          <a:solidFill>
            <a:srgbClr val="E4F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92629" y="2950029"/>
            <a:ext cx="2852057" cy="1556657"/>
          </a:xfrm>
          <a:custGeom>
            <a:avLst/>
            <a:gdLst>
              <a:gd name="connsiteX0" fmla="*/ 0 w 2852057"/>
              <a:gd name="connsiteY0" fmla="*/ 0 h 1556657"/>
              <a:gd name="connsiteX1" fmla="*/ 2852057 w 2852057"/>
              <a:gd name="connsiteY1" fmla="*/ 32657 h 1556657"/>
              <a:gd name="connsiteX2" fmla="*/ 2841171 w 2852057"/>
              <a:gd name="connsiteY2" fmla="*/ 783771 h 1556657"/>
              <a:gd name="connsiteX3" fmla="*/ 1992085 w 2852057"/>
              <a:gd name="connsiteY3" fmla="*/ 1556657 h 1556657"/>
              <a:gd name="connsiteX4" fmla="*/ 0 w 2852057"/>
              <a:gd name="connsiteY4" fmla="*/ 1534885 h 1556657"/>
              <a:gd name="connsiteX5" fmla="*/ 0 w 2852057"/>
              <a:gd name="connsiteY5"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057" h="1556657">
                <a:moveTo>
                  <a:pt x="0" y="0"/>
                </a:moveTo>
                <a:lnTo>
                  <a:pt x="2852057" y="32657"/>
                </a:lnTo>
                <a:lnTo>
                  <a:pt x="2841171" y="783771"/>
                </a:lnTo>
                <a:lnTo>
                  <a:pt x="1992085" y="1556657"/>
                </a:lnTo>
                <a:lnTo>
                  <a:pt x="0" y="1534885"/>
                </a:lnTo>
                <a:cubicBezTo>
                  <a:pt x="3628" y="1012371"/>
                  <a:pt x="7257" y="4898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2286" y="1556657"/>
            <a:ext cx="1632857" cy="318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0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par>
                          <p:cTn id="8" fill="hold">
                            <p:stCondLst>
                              <p:cond delay="2500"/>
                            </p:stCondLst>
                            <p:childTnLst>
                              <p:par>
                                <p:cTn id="9" presetID="10" presetClass="exit" presetSubtype="0" fill="hold" grpId="0" nodeType="afterEffect">
                                  <p:stCondLst>
                                    <p:cond delay="0"/>
                                  </p:stCondLst>
                                  <p:childTnLst>
                                    <p:animEffect transition="out" filter="fad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par>
                          <p:cTn id="12" fill="hold">
                            <p:stCondLst>
                              <p:cond delay="4500"/>
                            </p:stCondLst>
                            <p:childTnLst>
                              <p:par>
                                <p:cTn id="13" presetID="10" presetClass="exit" presetSubtype="0" fill="hold" grpId="0" nodeType="after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childTnLst>
                          </p:cTn>
                        </p:par>
                        <p:par>
                          <p:cTn id="16" fill="hold">
                            <p:stCondLst>
                              <p:cond delay="6500"/>
                            </p:stCondLst>
                            <p:childTnLst>
                              <p:par>
                                <p:cTn id="17" presetID="10" presetClass="exit" presetSubtype="0" fill="hold" grpId="0" nodeType="after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par>
                          <p:cTn id="20" fill="hold">
                            <p:stCondLst>
                              <p:cond delay="8500"/>
                            </p:stCondLst>
                            <p:childTnLst>
                              <p:par>
                                <p:cTn id="21" presetID="10" presetClass="exit" presetSubtype="0" fill="hold" grpId="0" nodeType="afterEffect">
                                  <p:stCondLst>
                                    <p:cond delay="0"/>
                                  </p:stCondLst>
                                  <p:childTnLst>
                                    <p:animEffect transition="out" filter="fade">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Way to Response: Evolve</a:t>
            </a:r>
            <a:endParaRPr lang="en-US" dirty="0"/>
          </a:p>
        </p:txBody>
      </p:sp>
      <p:pic>
        <p:nvPicPr>
          <p:cNvPr id="6" name="Content Placeholder 5"/>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770" y="998310"/>
            <a:ext cx="9506656" cy="5347495"/>
          </a:xfrm>
        </p:spPr>
      </p:pic>
      <p:sp>
        <p:nvSpPr>
          <p:cNvPr id="4" name="Freeform 3"/>
          <p:cNvSpPr/>
          <p:nvPr/>
        </p:nvSpPr>
        <p:spPr>
          <a:xfrm>
            <a:off x="951249" y="2915387"/>
            <a:ext cx="2064094" cy="1952511"/>
          </a:xfrm>
          <a:custGeom>
            <a:avLst/>
            <a:gdLst>
              <a:gd name="connsiteX0" fmla="*/ 0 w 2852057"/>
              <a:gd name="connsiteY0" fmla="*/ 0 h 1556657"/>
              <a:gd name="connsiteX1" fmla="*/ 2852057 w 2852057"/>
              <a:gd name="connsiteY1" fmla="*/ 32657 h 1556657"/>
              <a:gd name="connsiteX2" fmla="*/ 2841171 w 2852057"/>
              <a:gd name="connsiteY2" fmla="*/ 783771 h 1556657"/>
              <a:gd name="connsiteX3" fmla="*/ 1992085 w 2852057"/>
              <a:gd name="connsiteY3" fmla="*/ 1556657 h 1556657"/>
              <a:gd name="connsiteX4" fmla="*/ 0 w 2852057"/>
              <a:gd name="connsiteY4" fmla="*/ 1534885 h 1556657"/>
              <a:gd name="connsiteX5" fmla="*/ 0 w 2852057"/>
              <a:gd name="connsiteY5"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057" h="1556657">
                <a:moveTo>
                  <a:pt x="0" y="0"/>
                </a:moveTo>
                <a:lnTo>
                  <a:pt x="2852057" y="32657"/>
                </a:lnTo>
                <a:lnTo>
                  <a:pt x="2841171" y="783771"/>
                </a:lnTo>
                <a:lnTo>
                  <a:pt x="1992085" y="1556657"/>
                </a:lnTo>
                <a:lnTo>
                  <a:pt x="0" y="1534885"/>
                </a:lnTo>
                <a:cubicBezTo>
                  <a:pt x="3628" y="1012371"/>
                  <a:pt x="7257" y="4898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15201" y="2296886"/>
            <a:ext cx="1632857" cy="318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39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xit" presetSubtype="0" fill="hold" grpId="0" nodeType="afterEffect">
                                  <p:stCondLst>
                                    <p:cond delay="0"/>
                                  </p:stCondLst>
                                  <p:childTnLst>
                                    <p:animEffect transition="out" filter="fade">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par>
                          <p:cTn id="12" fill="hold">
                            <p:stCondLst>
                              <p:cond delay="5000"/>
                            </p:stCondLst>
                            <p:childTnLst>
                              <p:par>
                                <p:cTn id="13" presetID="10" presetClass="exit" presetSubtype="0" fill="hold" grpId="0" nodeType="after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Way to Respond: Disrupt</a:t>
            </a:r>
            <a:endParaRPr lang="en-US" dirty="0"/>
          </a:p>
        </p:txBody>
      </p:sp>
      <p:pic>
        <p:nvPicPr>
          <p:cNvPr id="4" name="Content Placeholder 3"/>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689" y="1012371"/>
            <a:ext cx="9723362" cy="5469392"/>
          </a:xfrm>
        </p:spPr>
      </p:pic>
      <p:sp>
        <p:nvSpPr>
          <p:cNvPr id="5" name="Freeform 4"/>
          <p:cNvSpPr/>
          <p:nvPr/>
        </p:nvSpPr>
        <p:spPr>
          <a:xfrm>
            <a:off x="831505" y="2882413"/>
            <a:ext cx="3294181" cy="1417444"/>
          </a:xfrm>
          <a:custGeom>
            <a:avLst/>
            <a:gdLst>
              <a:gd name="connsiteX0" fmla="*/ 0 w 2852057"/>
              <a:gd name="connsiteY0" fmla="*/ 0 h 1556657"/>
              <a:gd name="connsiteX1" fmla="*/ 2852057 w 2852057"/>
              <a:gd name="connsiteY1" fmla="*/ 32657 h 1556657"/>
              <a:gd name="connsiteX2" fmla="*/ 2841171 w 2852057"/>
              <a:gd name="connsiteY2" fmla="*/ 783771 h 1556657"/>
              <a:gd name="connsiteX3" fmla="*/ 1992085 w 2852057"/>
              <a:gd name="connsiteY3" fmla="*/ 1556657 h 1556657"/>
              <a:gd name="connsiteX4" fmla="*/ 0 w 2852057"/>
              <a:gd name="connsiteY4" fmla="*/ 1534885 h 1556657"/>
              <a:gd name="connsiteX5" fmla="*/ 0 w 2852057"/>
              <a:gd name="connsiteY5"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057" h="1556657">
                <a:moveTo>
                  <a:pt x="0" y="0"/>
                </a:moveTo>
                <a:lnTo>
                  <a:pt x="2852057" y="32657"/>
                </a:lnTo>
                <a:lnTo>
                  <a:pt x="2841171" y="783771"/>
                </a:lnTo>
                <a:lnTo>
                  <a:pt x="1992085" y="1556657"/>
                </a:lnTo>
                <a:lnTo>
                  <a:pt x="0" y="1534885"/>
                </a:lnTo>
                <a:cubicBezTo>
                  <a:pt x="3628" y="1012371"/>
                  <a:pt x="7257" y="4898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11143" y="2296885"/>
            <a:ext cx="1632857" cy="318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6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 y="0"/>
            <a:ext cx="9143991" cy="6343654"/>
          </a:xfrm>
          <a:solidFill>
            <a:srgbClr val="FF0000"/>
          </a:solidFill>
        </p:spPr>
        <p:txBody>
          <a:bodyPr>
            <a:normAutofit/>
          </a:bodyPr>
          <a:lstStyle/>
          <a:p>
            <a:pPr algn="ctr"/>
            <a:r>
              <a:rPr lang="en-US" sz="7200" dirty="0">
                <a:solidFill>
                  <a:schemeClr val="bg1"/>
                </a:solidFill>
                <a:latin typeface="Arial Rounded MT Bold" pitchFamily="34" charset="0"/>
              </a:rPr>
              <a:t>Re-think #1</a:t>
            </a:r>
            <a:br>
              <a:rPr lang="en-US" sz="7200" dirty="0">
                <a:solidFill>
                  <a:schemeClr val="bg1"/>
                </a:solidFill>
                <a:latin typeface="Arial Rounded MT Bold" pitchFamily="34" charset="0"/>
              </a:rPr>
            </a:br>
            <a:r>
              <a:rPr lang="en-US" sz="4000" dirty="0">
                <a:solidFill>
                  <a:schemeClr val="bg1"/>
                </a:solidFill>
                <a:latin typeface="Arial Rounded MT Bold" pitchFamily="34" charset="0"/>
              </a:rPr>
              <a:t/>
            </a:r>
            <a:br>
              <a:rPr lang="en-US" sz="4000" dirty="0">
                <a:solidFill>
                  <a:schemeClr val="bg1"/>
                </a:solidFill>
                <a:latin typeface="Arial Rounded MT Bold" pitchFamily="34" charset="0"/>
              </a:rPr>
            </a:br>
            <a:r>
              <a:rPr lang="en-US" sz="9600" dirty="0">
                <a:solidFill>
                  <a:schemeClr val="bg1"/>
                </a:solidFill>
                <a:latin typeface="Arial Rounded MT Bold" pitchFamily="34" charset="0"/>
              </a:rPr>
              <a:t>Dimensions </a:t>
            </a:r>
            <a:br>
              <a:rPr lang="en-US" sz="9600" dirty="0">
                <a:solidFill>
                  <a:schemeClr val="bg1"/>
                </a:solidFill>
                <a:latin typeface="Arial Rounded MT Bold" pitchFamily="34" charset="0"/>
              </a:rPr>
            </a:br>
            <a:r>
              <a:rPr lang="en-US" sz="9600" dirty="0">
                <a:solidFill>
                  <a:schemeClr val="bg1"/>
                </a:solidFill>
                <a:latin typeface="Arial Rounded MT Bold" pitchFamily="34" charset="0"/>
              </a:rPr>
              <a:t>of</a:t>
            </a:r>
            <a:r>
              <a:rPr lang="en-US" sz="4800" dirty="0">
                <a:latin typeface="Arial Rounded MT Bold" pitchFamily="34" charset="0"/>
              </a:rPr>
              <a:t> </a:t>
            </a:r>
            <a:r>
              <a:rPr lang="en-US" sz="9600" dirty="0">
                <a:solidFill>
                  <a:schemeClr val="bg1"/>
                </a:solidFill>
                <a:latin typeface="Arial Rounded MT Bold" pitchFamily="34" charset="0"/>
              </a:rPr>
              <a:t>Quality</a:t>
            </a:r>
            <a:endParaRPr lang="en-AU" sz="4800" dirty="0">
              <a:solidFill>
                <a:schemeClr val="bg1"/>
              </a:solidFill>
              <a:latin typeface="Arial Rounded MT Bold" pitchFamily="34" charset="0"/>
            </a:endParaRPr>
          </a:p>
        </p:txBody>
      </p:sp>
      <p:sp>
        <p:nvSpPr>
          <p:cNvPr id="2" name="Slide Number Placeholder 1"/>
          <p:cNvSpPr>
            <a:spLocks noGrp="1"/>
          </p:cNvSpPr>
          <p:nvPr>
            <p:ph type="sldNum" sz="quarter" idx="4294967295"/>
          </p:nvPr>
        </p:nvSpPr>
        <p:spPr>
          <a:xfrm>
            <a:off x="7010400" y="6440147"/>
            <a:ext cx="2133600" cy="359489"/>
          </a:xfrm>
          <a:prstGeom prst="rect">
            <a:avLst/>
          </a:prstGeom>
        </p:spPr>
        <p:txBody>
          <a:bodyPr/>
          <a:lstStyle/>
          <a:p>
            <a:pPr>
              <a:defRPr/>
            </a:pPr>
            <a:fld id="{FA18CB9A-E355-46A2-AD94-11EA9752A627}" type="slidenum">
              <a:rPr lang="en-US" smtClean="0"/>
              <a:pPr>
                <a:defRPr/>
              </a:pPr>
              <a:t>44</a:t>
            </a:fld>
            <a:endParaRPr lang="en-US"/>
          </a:p>
        </p:txBody>
      </p:sp>
    </p:spTree>
    <p:extLst>
      <p:ext uri="{BB962C8B-B14F-4D97-AF65-F5344CB8AC3E}">
        <p14:creationId xmlns:p14="http://schemas.microsoft.com/office/powerpoint/2010/main" val="33335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277317" y="2204864"/>
            <a:ext cx="4819338" cy="4093374"/>
          </a:xfrm>
        </p:spPr>
        <p:txBody>
          <a:bodyPr>
            <a:normAutofit fontScale="90000"/>
          </a:bodyPr>
          <a:lstStyle/>
          <a:p>
            <a:pPr marL="0" indent="0" algn="ctr" eaLnBrk="1" hangingPunct="1">
              <a:lnSpc>
                <a:spcPct val="80000"/>
              </a:lnSpc>
            </a:pPr>
            <a:r>
              <a:rPr lang="en-US" sz="6000" dirty="0">
                <a:solidFill>
                  <a:srgbClr val="FF0000"/>
                </a:solidFill>
                <a:latin typeface="Arial Rounded MT Bold" pitchFamily="34" charset="0"/>
              </a:rPr>
              <a:t>You </a:t>
            </a:r>
            <a:r>
              <a:rPr lang="en-US" sz="4400" dirty="0">
                <a:solidFill>
                  <a:srgbClr val="FF0000"/>
                </a:solidFill>
                <a:latin typeface="Arial Rounded MT Bold" pitchFamily="34" charset="0"/>
              </a:rPr>
              <a:t>have</a:t>
            </a:r>
            <a:br>
              <a:rPr lang="en-US" sz="4400" dirty="0">
                <a:solidFill>
                  <a:srgbClr val="FF0000"/>
                </a:solidFill>
                <a:latin typeface="Arial Rounded MT Bold" pitchFamily="34" charset="0"/>
              </a:rPr>
            </a:br>
            <a:r>
              <a:rPr lang="en-US" sz="4400" dirty="0">
                <a:solidFill>
                  <a:srgbClr val="FF0000"/>
                </a:solidFill>
                <a:latin typeface="Arial Rounded MT Bold" pitchFamily="34" charset="0"/>
              </a:rPr>
              <a:t>taught them;</a:t>
            </a:r>
            <a:br>
              <a:rPr lang="en-US" sz="4400" dirty="0">
                <a:solidFill>
                  <a:srgbClr val="FF0000"/>
                </a:solidFill>
                <a:latin typeface="Arial Rounded MT Bold" pitchFamily="34" charset="0"/>
              </a:rPr>
            </a:br>
            <a:r>
              <a:rPr lang="en-US" sz="4400" dirty="0">
                <a:solidFill>
                  <a:srgbClr val="FF0000"/>
                </a:solidFill>
                <a:latin typeface="Arial Rounded MT Bold" pitchFamily="34" charset="0"/>
              </a:rPr>
              <a:t/>
            </a:r>
            <a:br>
              <a:rPr lang="en-US" sz="4400" dirty="0">
                <a:solidFill>
                  <a:srgbClr val="FF0000"/>
                </a:solidFill>
                <a:latin typeface="Arial Rounded MT Bold" pitchFamily="34" charset="0"/>
              </a:rPr>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sz="4400" dirty="0">
                <a:solidFill>
                  <a:srgbClr val="FF0000"/>
                </a:solidFill>
                <a:latin typeface="Arial Rounded MT Bold" pitchFamily="34" charset="0"/>
              </a:rPr>
              <a:t/>
            </a:r>
            <a:br>
              <a:rPr lang="en-US" sz="4400" dirty="0">
                <a:solidFill>
                  <a:srgbClr val="FF0000"/>
                </a:solidFill>
                <a:latin typeface="Arial Rounded MT Bold" pitchFamily="34" charset="0"/>
              </a:rPr>
            </a:br>
            <a:r>
              <a:rPr lang="en-US" sz="4400" dirty="0">
                <a:solidFill>
                  <a:srgbClr val="FF0000"/>
                </a:solidFill>
                <a:latin typeface="Arial Rounded MT Bold" pitchFamily="34" charset="0"/>
              </a:rPr>
              <a:t>Have </a:t>
            </a:r>
            <a:r>
              <a:rPr lang="en-US" sz="6000" dirty="0">
                <a:solidFill>
                  <a:srgbClr val="FF0000"/>
                </a:solidFill>
                <a:latin typeface="Arial Rounded MT Bold" pitchFamily="34" charset="0"/>
              </a:rPr>
              <a:t>they </a:t>
            </a:r>
            <a:r>
              <a:rPr lang="en-US" sz="4400" dirty="0">
                <a:solidFill>
                  <a:srgbClr val="FF0000"/>
                </a:solidFill>
                <a:latin typeface="Arial Rounded MT Bold" pitchFamily="34" charset="0"/>
              </a:rPr>
              <a:t>learnt?</a:t>
            </a:r>
          </a:p>
        </p:txBody>
      </p:sp>
      <p:pic>
        <p:nvPicPr>
          <p:cNvPr id="9218" name="Picture 2"/>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08503" y="260648"/>
            <a:ext cx="3555985" cy="447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08501" y="4832665"/>
            <a:ext cx="3555986" cy="1200329"/>
          </a:xfrm>
          <a:prstGeom prst="rect">
            <a:avLst/>
          </a:prstGeom>
        </p:spPr>
        <p:txBody>
          <a:bodyPr wrap="square">
            <a:spAutoFit/>
          </a:bodyPr>
          <a:lstStyle/>
          <a:p>
            <a:pPr marL="0" indent="0" algn="ctr" eaLnBrk="1" hangingPunct="1">
              <a:lnSpc>
                <a:spcPct val="80000"/>
              </a:lnSpc>
              <a:buFontTx/>
              <a:buNone/>
            </a:pPr>
            <a:r>
              <a:rPr lang="en-US" sz="1800" b="1" dirty="0">
                <a:solidFill>
                  <a:srgbClr val="000099"/>
                </a:solidFill>
                <a:latin typeface="Arial Rounded MT Bold" pitchFamily="34" charset="0"/>
              </a:rPr>
              <a:t>Thomas</a:t>
            </a:r>
            <a:r>
              <a:rPr lang="en-US" sz="1800" dirty="0">
                <a:solidFill>
                  <a:srgbClr val="000099"/>
                </a:solidFill>
                <a:latin typeface="Arial Rounded MT Bold" pitchFamily="34" charset="0"/>
              </a:rPr>
              <a:t> C. </a:t>
            </a:r>
            <a:r>
              <a:rPr lang="en-US" sz="1800" b="1" dirty="0">
                <a:solidFill>
                  <a:srgbClr val="000099"/>
                </a:solidFill>
                <a:latin typeface="Arial Rounded MT Bold" pitchFamily="34" charset="0"/>
              </a:rPr>
              <a:t>Reeves</a:t>
            </a:r>
          </a:p>
          <a:p>
            <a:pPr marL="0" indent="0" algn="ctr" eaLnBrk="1" hangingPunct="1">
              <a:lnSpc>
                <a:spcPct val="80000"/>
              </a:lnSpc>
              <a:buFontTx/>
              <a:buNone/>
            </a:pPr>
            <a:r>
              <a:rPr lang="en-US" sz="1800" dirty="0">
                <a:solidFill>
                  <a:srgbClr val="000099"/>
                </a:solidFill>
                <a:latin typeface="Arial Rounded MT Bold" pitchFamily="34" charset="0"/>
              </a:rPr>
              <a:t>Professor Emeritus of Learning Design, and Technology</a:t>
            </a:r>
          </a:p>
          <a:p>
            <a:pPr marL="0" indent="0" algn="ctr" eaLnBrk="1" hangingPunct="1">
              <a:lnSpc>
                <a:spcPct val="80000"/>
              </a:lnSpc>
              <a:buFontTx/>
              <a:buNone/>
            </a:pPr>
            <a:r>
              <a:rPr lang="en-US" sz="1800" dirty="0">
                <a:solidFill>
                  <a:srgbClr val="000099"/>
                </a:solidFill>
                <a:latin typeface="Arial Rounded MT Bold" pitchFamily="34" charset="0"/>
              </a:rPr>
              <a:t>University of Georgia</a:t>
            </a:r>
          </a:p>
        </p:txBody>
      </p:sp>
      <p:pic>
        <p:nvPicPr>
          <p:cNvPr id="4108" name="Picture 12" descr="http://www.discerningthetimesonline.net/cloud.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11900" y="3227726"/>
            <a:ext cx="3062627" cy="2493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artlessonsfromgod.com/wp-content/uploads/2012/11/speech-bubble.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8" y="260648"/>
            <a:ext cx="1835145" cy="1641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5B999E-3244-4B1D-8B85-C77B05DF8447}"/>
              </a:ext>
            </a:extLst>
          </p:cNvPr>
          <p:cNvSpPr txBox="1"/>
          <p:nvPr/>
        </p:nvSpPr>
        <p:spPr>
          <a:xfrm>
            <a:off x="7096417" y="6438178"/>
            <a:ext cx="806631" cy="461665"/>
          </a:xfrm>
          <a:prstGeom prst="rect">
            <a:avLst/>
          </a:prstGeom>
          <a:noFill/>
        </p:spPr>
        <p:txBody>
          <a:bodyPr wrap="none" rtlCol="0">
            <a:spAutoFit/>
          </a:bodyPr>
          <a:lstStyle/>
          <a:p>
            <a:r>
              <a:rPr lang="en-US" sz="2400" dirty="0">
                <a:solidFill>
                  <a:schemeClr val="bg1"/>
                </a:solidFill>
              </a:rPr>
              <a:t>2008</a:t>
            </a:r>
            <a:endParaRPr lang="en-MY" sz="2400" dirty="0">
              <a:solidFill>
                <a:schemeClr val="bg1"/>
              </a:solidFill>
            </a:endParaRPr>
          </a:p>
        </p:txBody>
      </p:sp>
    </p:spTree>
    <p:extLst>
      <p:ext uri="{BB962C8B-B14F-4D97-AF65-F5344CB8AC3E}">
        <p14:creationId xmlns:p14="http://schemas.microsoft.com/office/powerpoint/2010/main" val="822126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1500"/>
                                        <p:tgtEl>
                                          <p:spTgt spid="9218"/>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53282"/>
                                        </p:tgtEl>
                                        <p:attrNameLst>
                                          <p:attrName>style.visibility</p:attrName>
                                        </p:attrNameLst>
                                      </p:cBhvr>
                                      <p:to>
                                        <p:strVal val="visible"/>
                                      </p:to>
                                    </p:set>
                                    <p:animEffect transition="in" filter="fade">
                                      <p:cBhvr>
                                        <p:cTn id="15" dur="500"/>
                                        <p:tgtEl>
                                          <p:spTgt spid="353282"/>
                                        </p:tgtEl>
                                      </p:cBhvr>
                                    </p:animEffect>
                                  </p:childTnLst>
                                </p:cTn>
                              </p:par>
                            </p:childTnLst>
                          </p:cTn>
                        </p:par>
                        <p:par>
                          <p:cTn id="16" fill="hold">
                            <p:stCondLst>
                              <p:cond delay="3000"/>
                            </p:stCondLst>
                            <p:childTnLst>
                              <p:par>
                                <p:cTn id="17" presetID="42"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anim calcmode="lin" valueType="num">
                                      <p:cBhvr>
                                        <p:cTn id="20" dur="3000" fill="hold"/>
                                        <p:tgtEl>
                                          <p:spTgt spid="10"/>
                                        </p:tgtEl>
                                        <p:attrNameLst>
                                          <p:attrName>ppt_x</p:attrName>
                                        </p:attrNameLst>
                                      </p:cBhvr>
                                      <p:tavLst>
                                        <p:tav tm="0">
                                          <p:val>
                                            <p:strVal val="#ppt_x"/>
                                          </p:val>
                                        </p:tav>
                                        <p:tav tm="100000">
                                          <p:val>
                                            <p:strVal val="#ppt_x"/>
                                          </p:val>
                                        </p:tav>
                                      </p:tavLst>
                                    </p:anim>
                                    <p:anim calcmode="lin" valueType="num">
                                      <p:cBhvr>
                                        <p:cTn id="21" dur="3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fade">
                                      <p:cBhvr>
                                        <p:cTn id="25" dur="3000"/>
                                        <p:tgtEl>
                                          <p:spTgt spid="4108"/>
                                        </p:tgtEl>
                                      </p:cBhvr>
                                    </p:animEffect>
                                    <p:anim calcmode="lin" valueType="num">
                                      <p:cBhvr>
                                        <p:cTn id="26" dur="3000" fill="hold"/>
                                        <p:tgtEl>
                                          <p:spTgt spid="4108"/>
                                        </p:tgtEl>
                                        <p:attrNameLst>
                                          <p:attrName>ppt_x</p:attrName>
                                        </p:attrNameLst>
                                      </p:cBhvr>
                                      <p:tavLst>
                                        <p:tav tm="0">
                                          <p:val>
                                            <p:strVal val="#ppt_x"/>
                                          </p:val>
                                        </p:tav>
                                        <p:tav tm="100000">
                                          <p:val>
                                            <p:strVal val="#ppt_x"/>
                                          </p:val>
                                        </p:tav>
                                      </p:tavLst>
                                    </p:anim>
                                    <p:anim calcmode="lin" valueType="num">
                                      <p:cBhvr>
                                        <p:cTn id="27" dur="3000" fill="hold"/>
                                        <p:tgtEl>
                                          <p:spTgt spid="4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Title 1"/>
          <p:cNvSpPr>
            <a:spLocks noGrp="1"/>
          </p:cNvSpPr>
          <p:nvPr>
            <p:ph type="title"/>
          </p:nvPr>
        </p:nvSpPr>
        <p:spPr>
          <a:xfrm>
            <a:off x="179512" y="4139"/>
            <a:ext cx="8892480" cy="688557"/>
          </a:xfrm>
        </p:spPr>
        <p:txBody>
          <a:bodyPr>
            <a:noAutofit/>
          </a:bodyPr>
          <a:lstStyle/>
          <a:p>
            <a:r>
              <a:rPr lang="en-US" dirty="0">
                <a:latin typeface="Arial Rounded MT Bold" pitchFamily="34" charset="0"/>
              </a:rPr>
              <a:t>Quality from Different Perspectives</a:t>
            </a:r>
            <a:endParaRPr lang="en-SG" dirty="0">
              <a:latin typeface="Arial Rounded MT Bold" pitchFamily="34" charset="0"/>
            </a:endParaRPr>
          </a:p>
        </p:txBody>
      </p:sp>
      <p:sp>
        <p:nvSpPr>
          <p:cNvPr id="5" name="Content Placeholder 4"/>
          <p:cNvSpPr>
            <a:spLocks noGrp="1"/>
          </p:cNvSpPr>
          <p:nvPr>
            <p:ph sz="half" idx="1"/>
          </p:nvPr>
        </p:nvSpPr>
        <p:spPr>
          <a:xfrm>
            <a:off x="457200" y="843411"/>
            <a:ext cx="4038600" cy="4525963"/>
          </a:xfrm>
        </p:spPr>
        <p:txBody>
          <a:bodyPr>
            <a:noAutofit/>
          </a:bodyPr>
          <a:lstStyle/>
          <a:p>
            <a:r>
              <a:rPr lang="en-US" sz="2400" dirty="0">
                <a:solidFill>
                  <a:srgbClr val="002060"/>
                </a:solidFill>
                <a:latin typeface="Arial Rounded MT Bold" pitchFamily="34" charset="0"/>
              </a:rPr>
              <a:t>Quality of content</a:t>
            </a:r>
          </a:p>
          <a:p>
            <a:pPr marL="349250" lvl="1"/>
            <a:r>
              <a:rPr lang="en-US" sz="2000" dirty="0">
                <a:solidFill>
                  <a:srgbClr val="002060"/>
                </a:solidFill>
                <a:latin typeface="Arial Rounded MT Bold" pitchFamily="34" charset="0"/>
              </a:rPr>
              <a:t>Usually not the issue</a:t>
            </a:r>
          </a:p>
          <a:p>
            <a:pPr marL="349250" lvl="1"/>
            <a:r>
              <a:rPr lang="en-US" sz="2000" dirty="0">
                <a:solidFill>
                  <a:srgbClr val="002060"/>
                </a:solidFill>
                <a:latin typeface="Arial Rounded MT Bold" pitchFamily="34" charset="0"/>
              </a:rPr>
              <a:t>Standard textbooks, derivative material, multimedia courseware</a:t>
            </a:r>
          </a:p>
          <a:p>
            <a:pPr marL="349250" lvl="1"/>
            <a:r>
              <a:rPr lang="en-US" sz="2000" dirty="0">
                <a:solidFill>
                  <a:srgbClr val="002060"/>
                </a:solidFill>
                <a:latin typeface="Arial Rounded MT Bold" pitchFamily="34" charset="0"/>
              </a:rPr>
              <a:t>Library</a:t>
            </a:r>
          </a:p>
          <a:p>
            <a:pPr marL="349250" lvl="1"/>
            <a:r>
              <a:rPr lang="en-US" sz="2000" dirty="0">
                <a:solidFill>
                  <a:srgbClr val="002060"/>
                </a:solidFill>
                <a:latin typeface="Arial Rounded MT Bold" pitchFamily="34" charset="0"/>
              </a:rPr>
              <a:t>Open Educational Resources</a:t>
            </a:r>
          </a:p>
          <a:p>
            <a:pPr lvl="2"/>
            <a:endParaRPr lang="en-US" sz="1800" dirty="0">
              <a:solidFill>
                <a:srgbClr val="002060"/>
              </a:solidFill>
              <a:latin typeface="Arial Rounded MT Bold" pitchFamily="34" charset="0"/>
            </a:endParaRPr>
          </a:p>
          <a:p>
            <a:r>
              <a:rPr lang="en-US" sz="2400" dirty="0">
                <a:solidFill>
                  <a:srgbClr val="002060"/>
                </a:solidFill>
                <a:latin typeface="Arial Rounded MT Bold" pitchFamily="34" charset="0"/>
              </a:rPr>
              <a:t>Quality of teaching process</a:t>
            </a:r>
          </a:p>
          <a:p>
            <a:pPr marL="349250" lvl="1"/>
            <a:r>
              <a:rPr lang="en-US" sz="2000" dirty="0">
                <a:solidFill>
                  <a:srgbClr val="002060"/>
                </a:solidFill>
                <a:latin typeface="Arial Rounded MT Bold" pitchFamily="34" charset="0"/>
              </a:rPr>
              <a:t>Professional &amp; faculty development</a:t>
            </a:r>
          </a:p>
          <a:p>
            <a:pPr marL="349250" lvl="1"/>
            <a:r>
              <a:rPr lang="en-US" sz="2000" dirty="0">
                <a:solidFill>
                  <a:srgbClr val="002060"/>
                </a:solidFill>
                <a:latin typeface="Arial Rounded MT Bold" pitchFamily="34" charset="0"/>
              </a:rPr>
              <a:t>Teaching evaluation</a:t>
            </a:r>
          </a:p>
        </p:txBody>
      </p:sp>
      <p:sp>
        <p:nvSpPr>
          <p:cNvPr id="6" name="Content Placeholder 5"/>
          <p:cNvSpPr>
            <a:spLocks noGrp="1"/>
          </p:cNvSpPr>
          <p:nvPr>
            <p:ph sz="half" idx="2"/>
          </p:nvPr>
        </p:nvSpPr>
        <p:spPr>
          <a:xfrm>
            <a:off x="4648200" y="843411"/>
            <a:ext cx="4038600" cy="4525963"/>
          </a:xfr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defRPr/>
            </a:pPr>
            <a:endParaRPr lang="en-US" dirty="0">
              <a:solidFill>
                <a:srgbClr val="FFFF00"/>
              </a:solidFill>
              <a:latin typeface="Arial Rounded MT Bold" pitchFamily="34" charset="0"/>
            </a:endParaRPr>
          </a:p>
          <a:p>
            <a:pPr>
              <a:defRPr/>
            </a:pPr>
            <a:r>
              <a:rPr lang="en-US" dirty="0">
                <a:solidFill>
                  <a:srgbClr val="FFFF00"/>
                </a:solidFill>
                <a:latin typeface="Arial Rounded MT Bold" pitchFamily="34" charset="0"/>
              </a:rPr>
              <a:t>Quality of the (self-directed) </a:t>
            </a:r>
            <a:r>
              <a:rPr lang="en-US" u="sng" dirty="0">
                <a:solidFill>
                  <a:srgbClr val="FFFF00"/>
                </a:solidFill>
                <a:latin typeface="Arial Rounded MT Bold" pitchFamily="34" charset="0"/>
              </a:rPr>
              <a:t>learning</a:t>
            </a:r>
            <a:r>
              <a:rPr lang="en-US" dirty="0">
                <a:solidFill>
                  <a:srgbClr val="FFFF00"/>
                </a:solidFill>
                <a:latin typeface="Arial Rounded MT Bold" pitchFamily="34" charset="0"/>
              </a:rPr>
              <a:t> process</a:t>
            </a:r>
          </a:p>
          <a:p>
            <a:pPr>
              <a:defRPr/>
            </a:pPr>
            <a:endParaRPr lang="en-US" dirty="0">
              <a:solidFill>
                <a:srgbClr val="FFFF00"/>
              </a:solidFill>
              <a:latin typeface="Arial Rounded MT Bold" pitchFamily="34" charset="0"/>
            </a:endParaRPr>
          </a:p>
          <a:p>
            <a:pPr lvl="1">
              <a:defRPr/>
            </a:pPr>
            <a:r>
              <a:rPr lang="en-US" dirty="0">
                <a:solidFill>
                  <a:srgbClr val="FFFF00"/>
                </a:solidFill>
                <a:latin typeface="Arial Rounded MT Bold" pitchFamily="34" charset="0"/>
              </a:rPr>
              <a:t>Impact on </a:t>
            </a:r>
          </a:p>
          <a:p>
            <a:pPr lvl="2">
              <a:defRPr/>
            </a:pPr>
            <a:r>
              <a:rPr lang="en-US" dirty="0">
                <a:solidFill>
                  <a:srgbClr val="FFFF00"/>
                </a:solidFill>
                <a:latin typeface="Arial Rounded MT Bold" pitchFamily="34" charset="0"/>
              </a:rPr>
              <a:t>Student performance</a:t>
            </a:r>
          </a:p>
          <a:p>
            <a:pPr lvl="2">
              <a:defRPr/>
            </a:pPr>
            <a:r>
              <a:rPr lang="en-US" dirty="0">
                <a:solidFill>
                  <a:srgbClr val="FFFF00"/>
                </a:solidFill>
                <a:latin typeface="Arial Rounded MT Bold" pitchFamily="34" charset="0"/>
              </a:rPr>
              <a:t>Institutional reputation</a:t>
            </a:r>
          </a:p>
          <a:p>
            <a:pPr lvl="2">
              <a:defRPr/>
            </a:pPr>
            <a:r>
              <a:rPr lang="en-US" dirty="0">
                <a:solidFill>
                  <a:srgbClr val="FFFF00"/>
                </a:solidFill>
                <a:latin typeface="Arial Rounded MT Bold" pitchFamily="34" charset="0"/>
              </a:rPr>
              <a:t>Student value-add </a:t>
            </a:r>
            <a:r>
              <a:rPr lang="en-US" dirty="0" smtClean="0">
                <a:solidFill>
                  <a:srgbClr val="FFFF00"/>
                </a:solidFill>
                <a:latin typeface="Arial Rounded MT Bold" pitchFamily="34" charset="0"/>
              </a:rPr>
              <a:t>quality</a:t>
            </a:r>
          </a:p>
          <a:p>
            <a:pPr lvl="2">
              <a:defRPr/>
            </a:pPr>
            <a:endParaRPr lang="en-US" dirty="0">
              <a:solidFill>
                <a:srgbClr val="FFFF00"/>
              </a:solidFill>
              <a:latin typeface="Arial Rounded MT Bold" pitchFamily="34" charset="0"/>
            </a:endParaRPr>
          </a:p>
          <a:p>
            <a:pPr lvl="1">
              <a:defRPr/>
            </a:pPr>
            <a:r>
              <a:rPr lang="en-US" dirty="0" smtClean="0">
                <a:solidFill>
                  <a:srgbClr val="FFFF00"/>
                </a:solidFill>
                <a:latin typeface="Arial Rounded MT Bold" pitchFamily="34" charset="0"/>
              </a:rPr>
              <a:t>Learning design approach</a:t>
            </a:r>
            <a:endParaRPr lang="en-US" dirty="0">
              <a:solidFill>
                <a:srgbClr val="FFFF00"/>
              </a:solidFill>
              <a:latin typeface="Arial Rounded MT Bold" pitchFamily="34" charset="0"/>
            </a:endParaRPr>
          </a:p>
        </p:txBody>
      </p:sp>
      <p:sp>
        <p:nvSpPr>
          <p:cNvPr id="2" name="Rectangle 1"/>
          <p:cNvSpPr/>
          <p:nvPr/>
        </p:nvSpPr>
        <p:spPr>
          <a:xfrm>
            <a:off x="395536" y="5591523"/>
            <a:ext cx="3852428" cy="400110"/>
          </a:xfrm>
          <a:prstGeom prst="rect">
            <a:avLst/>
          </a:prstGeom>
          <a:solidFill>
            <a:srgbClr val="FF0000"/>
          </a:solidFill>
        </p:spPr>
        <p:txBody>
          <a:bodyPr wrap="square">
            <a:spAutoFit/>
          </a:bodyPr>
          <a:lstStyle/>
          <a:p>
            <a:pPr marL="6350" lvl="1" algn="ctr"/>
            <a:r>
              <a:rPr lang="en-US" sz="2000" dirty="0">
                <a:solidFill>
                  <a:schemeClr val="bg1"/>
                </a:solidFill>
                <a:latin typeface="Arial Rounded MT Bold" pitchFamily="34" charset="0"/>
              </a:rPr>
              <a:t>You have taught them</a:t>
            </a:r>
            <a:endParaRPr lang="en-SG" sz="2000" dirty="0">
              <a:solidFill>
                <a:schemeClr val="bg1"/>
              </a:solidFill>
              <a:latin typeface="Arial Rounded MT Bold" pitchFamily="34" charset="0"/>
            </a:endParaRPr>
          </a:p>
        </p:txBody>
      </p:sp>
      <p:sp>
        <p:nvSpPr>
          <p:cNvPr id="3" name="Rectangle 2"/>
          <p:cNvSpPr/>
          <p:nvPr/>
        </p:nvSpPr>
        <p:spPr>
          <a:xfrm>
            <a:off x="4644009" y="5589240"/>
            <a:ext cx="3960440" cy="400110"/>
          </a:xfrm>
          <a:prstGeom prst="rect">
            <a:avLst/>
          </a:prstGeom>
          <a:solidFill>
            <a:srgbClr val="FF0000"/>
          </a:solidFill>
        </p:spPr>
        <p:txBody>
          <a:bodyPr wrap="square">
            <a:spAutoFit/>
          </a:bodyPr>
          <a:lstStyle/>
          <a:p>
            <a:pPr marL="6350" lvl="1" algn="ctr"/>
            <a:r>
              <a:rPr lang="en-US" sz="2000" dirty="0">
                <a:solidFill>
                  <a:schemeClr val="bg1"/>
                </a:solidFill>
                <a:latin typeface="Arial Rounded MT Bold" pitchFamily="34" charset="0"/>
              </a:rPr>
              <a:t>have they learnt?</a:t>
            </a:r>
            <a:endParaRPr lang="en-SG" sz="2000" dirty="0">
              <a:solidFill>
                <a:schemeClr val="bg1"/>
              </a:solidFill>
              <a:latin typeface="Arial Rounded MT Bold" pitchFamily="34" charset="0"/>
            </a:endParaRPr>
          </a:p>
        </p:txBody>
      </p:sp>
    </p:spTree>
    <p:extLst>
      <p:ext uri="{BB962C8B-B14F-4D97-AF65-F5344CB8AC3E}">
        <p14:creationId xmlns:p14="http://schemas.microsoft.com/office/powerpoint/2010/main" val="27197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20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2000"/>
                                        <p:tgtEl>
                                          <p:spTgt spid="5">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20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bg/>
                                          </p:spTgt>
                                        </p:tgtEl>
                                        <p:attrNameLst>
                                          <p:attrName>style.visibility</p:attrName>
                                        </p:attrNameLst>
                                      </p:cBhvr>
                                      <p:to>
                                        <p:strVal val="visible"/>
                                      </p:to>
                                    </p:set>
                                    <p:animEffect transition="in" filter="fade">
                                      <p:cBhvr>
                                        <p:cTn id="35" dur="2000"/>
                                        <p:tgtEl>
                                          <p:spTgt spid="6">
                                            <p:bg/>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2000"/>
                                        <p:tgtEl>
                                          <p:spTgt spid="6">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20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20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20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2000"/>
                                        <p:tgtEl>
                                          <p:spTgt spid="6">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xEl>
                                              <p:pRg st="8" end="8"/>
                                            </p:txEl>
                                          </p:spTgt>
                                        </p:tgtEl>
                                        <p:attrNameLst>
                                          <p:attrName>style.visibility</p:attrName>
                                        </p:attrNameLst>
                                      </p:cBhvr>
                                      <p:to>
                                        <p:strVal val="visible"/>
                                      </p:to>
                                    </p:set>
                                    <p:animEffect transition="in" filter="fade">
                                      <p:cBhvr>
                                        <p:cTn id="54" dur="2000"/>
                                        <p:tgtEl>
                                          <p:spTgt spid="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animBg="1"/>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p:cNvSpPr>
            <a:spLocks noChangeShapeType="1"/>
          </p:cNvSpPr>
          <p:nvPr/>
        </p:nvSpPr>
        <p:spPr bwMode="auto">
          <a:xfrm>
            <a:off x="5549489" y="1397576"/>
            <a:ext cx="0" cy="1682208"/>
          </a:xfrm>
          <a:prstGeom prst="line">
            <a:avLst/>
          </a:prstGeom>
          <a:noFill/>
          <a:ln w="76200">
            <a:solidFill>
              <a:schemeClr val="tx1"/>
            </a:solidFill>
            <a:round/>
            <a:headEnd type="triangle" w="med" len="med"/>
            <a:tailEnd/>
          </a:ln>
        </p:spPr>
        <p:txBody>
          <a:bodyPr lIns="90488" tIns="44450" rIns="90488" bIns="44450">
            <a:spAutoFit/>
          </a:bodyPr>
          <a:lstStyle/>
          <a:p>
            <a:endParaRPr lang="en-US"/>
          </a:p>
        </p:txBody>
      </p:sp>
      <p:sp>
        <p:nvSpPr>
          <p:cNvPr id="5" name="Line 4"/>
          <p:cNvSpPr>
            <a:spLocks noChangeShapeType="1"/>
          </p:cNvSpPr>
          <p:nvPr/>
        </p:nvSpPr>
        <p:spPr bwMode="auto">
          <a:xfrm>
            <a:off x="5434987" y="2944792"/>
            <a:ext cx="2558639" cy="0"/>
          </a:xfrm>
          <a:prstGeom prst="line">
            <a:avLst/>
          </a:prstGeom>
          <a:noFill/>
          <a:ln w="76200">
            <a:solidFill>
              <a:schemeClr val="tx1"/>
            </a:solidFill>
            <a:round/>
            <a:headEnd/>
            <a:tailEnd type="triangle" w="med" len="med"/>
          </a:ln>
        </p:spPr>
        <p:txBody>
          <a:bodyPr lIns="90488" tIns="44450" rIns="90488" bIns="44450">
            <a:spAutoFit/>
          </a:bodyPr>
          <a:lstStyle/>
          <a:p>
            <a:endParaRPr lang="en-US"/>
          </a:p>
        </p:txBody>
      </p:sp>
      <p:sp>
        <p:nvSpPr>
          <p:cNvPr id="16" name="Line 3"/>
          <p:cNvSpPr>
            <a:spLocks noChangeShapeType="1"/>
          </p:cNvSpPr>
          <p:nvPr/>
        </p:nvSpPr>
        <p:spPr bwMode="auto">
          <a:xfrm>
            <a:off x="5539661" y="4411088"/>
            <a:ext cx="0" cy="1682208"/>
          </a:xfrm>
          <a:prstGeom prst="line">
            <a:avLst/>
          </a:prstGeom>
          <a:noFill/>
          <a:ln w="76200">
            <a:solidFill>
              <a:schemeClr val="tx1"/>
            </a:solidFill>
            <a:round/>
            <a:headEnd type="triangle" w="med" len="med"/>
            <a:tailEnd/>
          </a:ln>
        </p:spPr>
        <p:txBody>
          <a:bodyPr lIns="90488" tIns="44450" rIns="90488" bIns="44450">
            <a:spAutoFit/>
          </a:bodyPr>
          <a:lstStyle/>
          <a:p>
            <a:endParaRPr lang="en-US"/>
          </a:p>
        </p:txBody>
      </p:sp>
      <p:sp>
        <p:nvSpPr>
          <p:cNvPr id="17" name="Line 4"/>
          <p:cNvSpPr>
            <a:spLocks noChangeShapeType="1"/>
          </p:cNvSpPr>
          <p:nvPr/>
        </p:nvSpPr>
        <p:spPr bwMode="auto">
          <a:xfrm>
            <a:off x="5425159" y="5958304"/>
            <a:ext cx="2558639" cy="0"/>
          </a:xfrm>
          <a:prstGeom prst="line">
            <a:avLst/>
          </a:prstGeom>
          <a:noFill/>
          <a:ln w="76200">
            <a:solidFill>
              <a:schemeClr val="tx1"/>
            </a:solidFill>
            <a:round/>
            <a:headEnd/>
            <a:tailEnd type="triangle" w="med" len="med"/>
          </a:ln>
        </p:spPr>
        <p:txBody>
          <a:bodyPr lIns="90488" tIns="44450" rIns="90488" bIns="44450">
            <a:spAutoFit/>
          </a:bodyPr>
          <a:lstStyle/>
          <a:p>
            <a:endParaRPr lang="en-US"/>
          </a:p>
        </p:txBody>
      </p:sp>
      <p:sp>
        <p:nvSpPr>
          <p:cNvPr id="20" name="Pentagon 19"/>
          <p:cNvSpPr/>
          <p:nvPr/>
        </p:nvSpPr>
        <p:spPr>
          <a:xfrm>
            <a:off x="755576" y="1339474"/>
            <a:ext cx="3801676" cy="1976284"/>
          </a:xfrm>
          <a:prstGeom prst="homePlat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Rounded MT Bold" pitchFamily="34" charset="0"/>
              </a:rPr>
              <a:t>Quality of Content</a:t>
            </a:r>
          </a:p>
          <a:p>
            <a:pPr algn="ctr"/>
            <a:r>
              <a:rPr lang="en-US" sz="2400" dirty="0">
                <a:latin typeface="Arial Rounded MT Bold" pitchFamily="34" charset="0"/>
              </a:rPr>
              <a:t>Quality of Teaching</a:t>
            </a:r>
          </a:p>
        </p:txBody>
      </p:sp>
      <p:sp>
        <p:nvSpPr>
          <p:cNvPr id="21" name="Pentagon 20"/>
          <p:cNvSpPr/>
          <p:nvPr/>
        </p:nvSpPr>
        <p:spPr>
          <a:xfrm>
            <a:off x="755576" y="4013848"/>
            <a:ext cx="3791843" cy="1976284"/>
          </a:xfrm>
          <a:prstGeom prst="homePlate">
            <a:avLst/>
          </a:prstGeom>
          <a:solidFill>
            <a:srgbClr val="0033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Rounded MT Bold" pitchFamily="34" charset="0"/>
              </a:rPr>
              <a:t>Quality of Learning</a:t>
            </a:r>
          </a:p>
        </p:txBody>
      </p:sp>
      <mc:AlternateContent xmlns:mc="http://schemas.openxmlformats.org/markup-compatibility/2006" xmlns:p14="http://schemas.microsoft.com/office/powerpoint/2010/main">
        <mc:Choice Requires="p14">
          <p:contentPart p14:bwMode="auto" r:id="rId3">
            <p14:nvContentPartPr>
              <p14:cNvPr id="2056" name="Ink 8"/>
              <p14:cNvContentPartPr>
                <a14:cpLocks xmlns:a14="http://schemas.microsoft.com/office/drawing/2010/main" noRot="1" noChangeAspect="1" noEditPoints="1" noChangeArrowheads="1" noChangeShapeType="1"/>
              </p14:cNvContentPartPr>
              <p14:nvPr/>
            </p14:nvContentPartPr>
            <p14:xfrm>
              <a:off x="6981466" y="4323764"/>
              <a:ext cx="812800" cy="1476375"/>
            </p14:xfrm>
          </p:contentPart>
        </mc:Choice>
        <mc:Fallback xmlns="">
          <p:pic>
            <p:nvPicPr>
              <p:cNvPr id="2056" name="Ink 8"/>
              <p:cNvPicPr>
                <a:picLocks noRot="1" noChangeAspect="1" noEditPoints="1" noChangeArrowheads="1" noChangeShapeType="1"/>
              </p:cNvPicPr>
              <p:nvPr/>
            </p:nvPicPr>
            <p:blipFill>
              <a:blip r:embed="rId4"/>
              <a:stretch>
                <a:fillRect/>
              </a:stretch>
            </p:blipFill>
            <p:spPr>
              <a:xfrm>
                <a:off x="6960588" y="4291004"/>
                <a:ext cx="865715" cy="153181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8"/>
              <p14:cNvContentPartPr>
                <a14:cpLocks xmlns:a14="http://schemas.microsoft.com/office/drawing/2010/main" noRot="1" noChangeAspect="1" noEditPoints="1" noChangeArrowheads="1" noChangeShapeType="1"/>
              </p14:cNvContentPartPr>
              <p14:nvPr/>
            </p14:nvContentPartPr>
            <p14:xfrm>
              <a:off x="5978913" y="2257237"/>
              <a:ext cx="1568517" cy="591336"/>
            </p14:xfrm>
          </p:contentPart>
        </mc:Choice>
        <mc:Fallback xmlns="">
          <p:pic>
            <p:nvPicPr>
              <p:cNvPr id="10" name="Ink 8"/>
              <p:cNvPicPr>
                <a:picLocks noRot="1" noChangeAspect="1" noEditPoints="1" noChangeArrowheads="1" noChangeShapeType="1"/>
              </p:cNvPicPr>
              <p:nvPr/>
            </p:nvPicPr>
            <p:blipFill>
              <a:blip r:embed="rId6"/>
              <a:stretch>
                <a:fillRect/>
              </a:stretch>
            </p:blipFill>
            <p:spPr>
              <a:xfrm>
                <a:off x="5958033" y="2224505"/>
                <a:ext cx="1619637" cy="647088"/>
              </a:xfrm>
              <a:prstGeom prst="rect">
                <a:avLst/>
              </a:prstGeom>
            </p:spPr>
          </p:pic>
        </mc:Fallback>
      </mc:AlternateContent>
      <p:sp>
        <p:nvSpPr>
          <p:cNvPr id="2" name="TextBox 1"/>
          <p:cNvSpPr txBox="1"/>
          <p:nvPr/>
        </p:nvSpPr>
        <p:spPr>
          <a:xfrm>
            <a:off x="4644008" y="1124744"/>
            <a:ext cx="1303660" cy="461665"/>
          </a:xfrm>
          <a:prstGeom prst="rect">
            <a:avLst/>
          </a:prstGeom>
          <a:noFill/>
        </p:spPr>
        <p:txBody>
          <a:bodyPr wrap="square" rtlCol="0">
            <a:spAutoFit/>
          </a:bodyPr>
          <a:lstStyle/>
          <a:p>
            <a:r>
              <a:rPr lang="en-US" sz="1200" dirty="0"/>
              <a:t>Student Population</a:t>
            </a:r>
          </a:p>
        </p:txBody>
      </p:sp>
      <p:sp>
        <p:nvSpPr>
          <p:cNvPr id="11" name="TextBox 10"/>
          <p:cNvSpPr txBox="1"/>
          <p:nvPr/>
        </p:nvSpPr>
        <p:spPr>
          <a:xfrm>
            <a:off x="7524328" y="3152001"/>
            <a:ext cx="655588" cy="276999"/>
          </a:xfrm>
          <a:prstGeom prst="rect">
            <a:avLst/>
          </a:prstGeom>
          <a:noFill/>
        </p:spPr>
        <p:txBody>
          <a:bodyPr wrap="square" rtlCol="0">
            <a:spAutoFit/>
          </a:bodyPr>
          <a:lstStyle/>
          <a:p>
            <a:r>
              <a:rPr lang="en-US" sz="1200" dirty="0"/>
              <a:t>Grades</a:t>
            </a:r>
          </a:p>
        </p:txBody>
      </p:sp>
      <p:sp>
        <p:nvSpPr>
          <p:cNvPr id="3" name="Rectangle 2"/>
          <p:cNvSpPr/>
          <p:nvPr/>
        </p:nvSpPr>
        <p:spPr>
          <a:xfrm>
            <a:off x="8179916" y="4411088"/>
            <a:ext cx="667170" cy="523220"/>
          </a:xfrm>
          <a:prstGeom prst="rect">
            <a:avLst/>
          </a:prstGeom>
        </p:spPr>
        <p:txBody>
          <a:bodyPr wrap="none">
            <a:spAutoFit/>
          </a:bodyPr>
          <a:lstStyle/>
          <a:p>
            <a:r>
              <a:rPr lang="en-GB" altLang="en-US" sz="2800" dirty="0">
                <a:solidFill>
                  <a:srgbClr val="FF0000"/>
                </a:solidFill>
                <a:latin typeface="Arial Rounded MT Bold" panose="020F0704030504030204" pitchFamily="34" charset="0"/>
              </a:rPr>
              <a:t>2</a:t>
            </a:r>
            <a:r>
              <a:rPr lang="en-GB" altLang="en-US" dirty="0">
                <a:solidFill>
                  <a:srgbClr val="FF0000"/>
                </a:solidFill>
              </a:rPr>
              <a:t> </a:t>
            </a:r>
            <a:r>
              <a:rPr lang="en-GB" altLang="en-US" sz="2800" b="1" dirty="0">
                <a:solidFill>
                  <a:srgbClr val="FF0000"/>
                </a:solidFill>
                <a:sym typeface="Symbol" panose="05050102010706020507" pitchFamily="18" charset="2"/>
              </a:rPr>
              <a:t></a:t>
            </a:r>
            <a:endParaRPr lang="en-US" dirty="0">
              <a:solidFill>
                <a:srgbClr val="FF0000"/>
              </a:solidFill>
            </a:endParaRPr>
          </a:p>
        </p:txBody>
      </p:sp>
    </p:spTree>
    <p:extLst>
      <p:ext uri="{BB962C8B-B14F-4D97-AF65-F5344CB8AC3E}">
        <p14:creationId xmlns:p14="http://schemas.microsoft.com/office/powerpoint/2010/main" val="3431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500"/>
                                        <p:tgtEl>
                                          <p:spTgt spid="20"/>
                                        </p:tgtEl>
                                      </p:cBhvr>
                                    </p:animEffect>
                                  </p:childTnLst>
                                </p:cTn>
                              </p:par>
                            </p:childTnLst>
                          </p:cTn>
                        </p:par>
                        <p:par>
                          <p:cTn id="8" fill="hold">
                            <p:stCondLst>
                              <p:cond delay="2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3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2500"/>
                                        <p:tgtEl>
                                          <p:spTgt spid="5"/>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6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2000"/>
                                        <p:tgtEl>
                                          <p:spTgt spid="21"/>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1000"/>
                                        <p:tgtEl>
                                          <p:spTgt spid="16"/>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2000"/>
                                        <p:tgtEl>
                                          <p:spTgt spid="17"/>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wipe(left)">
                                      <p:cBhvr>
                                        <p:cTn id="43"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7" grpId="0" animBg="1"/>
      <p:bldP spid="20" grpId="0" animBg="1"/>
      <p:bldP spid="21" grpId="0" animBg="1"/>
      <p:bldP spid="2"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148" y="836712"/>
            <a:ext cx="9143991" cy="5688632"/>
          </a:xfrm>
          <a:solidFill>
            <a:srgbClr val="FF0000"/>
          </a:solidFill>
        </p:spPr>
        <p:txBody>
          <a:bodyPr>
            <a:normAutofit fontScale="90000"/>
          </a:bodyPr>
          <a:lstStyle/>
          <a:p>
            <a:pPr algn="ctr"/>
            <a:r>
              <a:rPr lang="en-US" sz="7200" dirty="0">
                <a:solidFill>
                  <a:schemeClr val="bg1"/>
                </a:solidFill>
                <a:latin typeface="Arial Rounded MT Bold" panose="020F0704030504030204" pitchFamily="34" charset="0"/>
              </a:rPr>
              <a:t>#2</a:t>
            </a:r>
            <a:br>
              <a:rPr lang="en-US" sz="7200" dirty="0">
                <a:solidFill>
                  <a:schemeClr val="bg1"/>
                </a:solidFill>
                <a:latin typeface="Arial Rounded MT Bold" panose="020F0704030504030204" pitchFamily="34" charset="0"/>
              </a:rPr>
            </a:br>
            <a:r>
              <a:rPr lang="en-US" sz="2000" dirty="0">
                <a:solidFill>
                  <a:schemeClr val="bg1"/>
                </a:solidFill>
                <a:latin typeface="Arial Rounded MT Bold" panose="020F0704030504030204" pitchFamily="34" charset="0"/>
              </a:rPr>
              <a:t/>
            </a:r>
            <a:br>
              <a:rPr lang="en-US" sz="2000" dirty="0">
                <a:solidFill>
                  <a:schemeClr val="bg1"/>
                </a:solidFill>
                <a:latin typeface="Arial Rounded MT Bold" panose="020F0704030504030204" pitchFamily="34" charset="0"/>
              </a:rPr>
            </a:br>
            <a:r>
              <a:rPr lang="en-US" sz="8000" dirty="0">
                <a:solidFill>
                  <a:schemeClr val="bg1"/>
                </a:solidFill>
                <a:latin typeface="Arial Rounded MT Bold" panose="020F0704030504030204" pitchFamily="34" charset="0"/>
              </a:rPr>
              <a:t>Socio-constructivist </a:t>
            </a:r>
            <a:r>
              <a:rPr lang="en-US" sz="8000" dirty="0" err="1">
                <a:solidFill>
                  <a:schemeClr val="bg1"/>
                </a:solidFill>
                <a:latin typeface="Arial Rounded MT Bold" panose="020F0704030504030204" pitchFamily="34" charset="0"/>
              </a:rPr>
              <a:t>Connectivist</a:t>
            </a:r>
            <a:r>
              <a:rPr lang="en-US" sz="8000" dirty="0">
                <a:solidFill>
                  <a:schemeClr val="bg1"/>
                </a:solidFill>
                <a:latin typeface="Arial Rounded MT Bold" panose="020F0704030504030204" pitchFamily="34" charset="0"/>
              </a:rPr>
              <a:t/>
            </a:r>
            <a:br>
              <a:rPr lang="en-US" sz="8000" dirty="0">
                <a:solidFill>
                  <a:schemeClr val="bg1"/>
                </a:solidFill>
                <a:latin typeface="Arial Rounded MT Bold" panose="020F0704030504030204" pitchFamily="34" charset="0"/>
              </a:rPr>
            </a:br>
            <a:r>
              <a:rPr lang="en-US" dirty="0">
                <a:solidFill>
                  <a:srgbClr val="FFFF00"/>
                </a:solidFill>
                <a:latin typeface="Arial Rounded MT Bold" panose="020F0704030504030204" pitchFamily="34" charset="0"/>
              </a:rPr>
              <a:t>(Participative &amp; Collaborative)</a:t>
            </a:r>
            <a:r>
              <a:rPr lang="en-US" sz="6600" dirty="0">
                <a:solidFill>
                  <a:srgbClr val="FFFF00"/>
                </a:solidFill>
                <a:latin typeface="Arial Rounded MT Bold" panose="020F0704030504030204" pitchFamily="34" charset="0"/>
              </a:rPr>
              <a:t> </a:t>
            </a:r>
            <a:r>
              <a:rPr lang="en-US" sz="6600" dirty="0">
                <a:solidFill>
                  <a:schemeClr val="bg1"/>
                </a:solidFill>
                <a:latin typeface="Arial Rounded MT Bold" panose="020F0704030504030204" pitchFamily="34" charset="0"/>
              </a:rPr>
              <a:t/>
            </a:r>
            <a:br>
              <a:rPr lang="en-US" sz="6600" dirty="0">
                <a:solidFill>
                  <a:schemeClr val="bg1"/>
                </a:solidFill>
                <a:latin typeface="Arial Rounded MT Bold" panose="020F0704030504030204" pitchFamily="34" charset="0"/>
              </a:rPr>
            </a:br>
            <a:r>
              <a:rPr lang="en-US" sz="7300" dirty="0">
                <a:solidFill>
                  <a:schemeClr val="bg1"/>
                </a:solidFill>
                <a:latin typeface="Arial Rounded MT Bold" panose="020F0704030504030204" pitchFamily="34" charset="0"/>
              </a:rPr>
              <a:t>Learning Pedagogies</a:t>
            </a:r>
            <a:endParaRPr lang="en-AU" sz="6000" dirty="0">
              <a:solidFill>
                <a:schemeClr val="bg1"/>
              </a:solidFill>
              <a:latin typeface="Arial Rounded MT Bold" panose="020F0704030504030204" pitchFamily="34" charset="0"/>
            </a:endParaRPr>
          </a:p>
        </p:txBody>
      </p:sp>
      <p:sp>
        <p:nvSpPr>
          <p:cNvPr id="2" name="Slide Number Placeholder 1"/>
          <p:cNvSpPr>
            <a:spLocks noGrp="1"/>
          </p:cNvSpPr>
          <p:nvPr>
            <p:ph type="sldNum" sz="quarter" idx="4294967295"/>
          </p:nvPr>
        </p:nvSpPr>
        <p:spPr>
          <a:xfrm>
            <a:off x="7010400" y="6440147"/>
            <a:ext cx="2133600" cy="359489"/>
          </a:xfrm>
          <a:prstGeom prst="rect">
            <a:avLst/>
          </a:prstGeom>
        </p:spPr>
        <p:txBody>
          <a:bodyPr/>
          <a:lstStyle/>
          <a:p>
            <a:pPr>
              <a:defRPr/>
            </a:pPr>
            <a:fld id="{FA18CB9A-E355-46A2-AD94-11EA9752A627}" type="slidenum">
              <a:rPr lang="en-US" smtClean="0"/>
              <a:pPr>
                <a:defRPr/>
              </a:pPr>
              <a:t>48</a:t>
            </a:fld>
            <a:endParaRPr lang="en-US"/>
          </a:p>
        </p:txBody>
      </p:sp>
    </p:spTree>
    <p:extLst>
      <p:ext uri="{BB962C8B-B14F-4D97-AF65-F5344CB8AC3E}">
        <p14:creationId xmlns:p14="http://schemas.microsoft.com/office/powerpoint/2010/main" val="3790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algn="l"/>
            <a:r>
              <a:rPr lang="en-US" sz="3600" dirty="0">
                <a:latin typeface="Arial Rounded MT Bold" panose="020F0704030504030204" pitchFamily="34" charset="0"/>
                <a:ea typeface="ＭＳ Ｐゴシック" pitchFamily="34" charset="-128"/>
              </a:rPr>
              <a:t>Participative Learning to enhance Learning Quality</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4744"/>
            <a:ext cx="9144000" cy="4536504"/>
          </a:xfrm>
          <a:prstGeom prst="rect">
            <a:avLst/>
          </a:prstGeom>
          <a:noFill/>
          <a:ln w="9525">
            <a:noFill/>
            <a:miter lim="800000"/>
            <a:headEnd/>
            <a:tailEnd/>
          </a:ln>
        </p:spPr>
      </p:pic>
      <p:sp>
        <p:nvSpPr>
          <p:cNvPr id="35844" name="Text Box 4"/>
          <p:cNvSpPr txBox="1">
            <a:spLocks noChangeArrowheads="1"/>
          </p:cNvSpPr>
          <p:nvPr/>
        </p:nvSpPr>
        <p:spPr bwMode="auto">
          <a:xfrm>
            <a:off x="228600" y="5661248"/>
            <a:ext cx="8915400" cy="523220"/>
          </a:xfrm>
          <a:prstGeom prst="rect">
            <a:avLst/>
          </a:prstGeom>
          <a:solidFill>
            <a:schemeClr val="bg1"/>
          </a:solidFill>
          <a:ln w="9525">
            <a:solidFill>
              <a:schemeClr val="bg1"/>
            </a:solidFill>
            <a:miter lim="800000"/>
            <a:headEnd/>
            <a:tailEnd/>
          </a:ln>
        </p:spPr>
        <p:txBody>
          <a:bodyPr>
            <a:spAutoFit/>
          </a:bodyPr>
          <a:lstStyle/>
          <a:p>
            <a:pPr algn="l">
              <a:defRPr/>
            </a:pPr>
            <a:r>
              <a:rPr lang="en-US" sz="1400" dirty="0">
                <a:latin typeface="+mn-lt"/>
                <a:ea typeface="ＭＳ Ｐゴシック" pitchFamily="-110" charset="-128"/>
              </a:rPr>
              <a:t>Hake, R. R., (1998). Interactive-engagement  vs. traditional methods: A six-thousand student survey of mechanics test data for introductory physics courses. </a:t>
            </a:r>
            <a:r>
              <a:rPr lang="en-US" sz="1400" i="1" dirty="0">
                <a:latin typeface="+mn-lt"/>
                <a:ea typeface="ＭＳ Ｐゴシック" pitchFamily="-110" charset="-128"/>
              </a:rPr>
              <a:t>American Journal of Physics</a:t>
            </a:r>
            <a:r>
              <a:rPr lang="en-US" sz="1400" dirty="0">
                <a:latin typeface="+mn-lt"/>
                <a:ea typeface="ＭＳ Ｐゴシック" pitchFamily="-110" charset="-128"/>
              </a:rPr>
              <a:t>, 66, 64- 74</a:t>
            </a:r>
          </a:p>
        </p:txBody>
      </p:sp>
      <p:sp>
        <p:nvSpPr>
          <p:cNvPr id="2" name="Rounded Rectangle 1"/>
          <p:cNvSpPr/>
          <p:nvPr/>
        </p:nvSpPr>
        <p:spPr bwMode="auto">
          <a:xfrm>
            <a:off x="3707904" y="5661249"/>
            <a:ext cx="1600200" cy="295275"/>
          </a:xfrm>
          <a:prstGeom prst="roundRect">
            <a:avLst/>
          </a:prstGeom>
          <a:solidFill>
            <a:srgbClr val="FF0000">
              <a:alpha val="20000"/>
            </a:srgbClr>
          </a:solidFill>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25000">
              <a:ln>
                <a:noFill/>
              </a:ln>
              <a:solidFill>
                <a:schemeClr val="tx1"/>
              </a:solidFill>
              <a:effectLst/>
              <a:latin typeface="Arial" charset="0"/>
              <a:ea typeface="ＭＳ Ｐゴシック" pitchFamily="64" charset="-128"/>
            </a:endParaRPr>
          </a:p>
        </p:txBody>
      </p:sp>
      <p:sp>
        <p:nvSpPr>
          <p:cNvPr id="6" name="Rounded Rectangle 5"/>
          <p:cNvSpPr/>
          <p:nvPr/>
        </p:nvSpPr>
        <p:spPr bwMode="auto">
          <a:xfrm>
            <a:off x="1592560" y="5661248"/>
            <a:ext cx="1981200" cy="295275"/>
          </a:xfrm>
          <a:prstGeom prst="roundRect">
            <a:avLst/>
          </a:prstGeom>
          <a:solidFill>
            <a:srgbClr val="00B050">
              <a:alpha val="30000"/>
            </a:srgbClr>
          </a:solidFill>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25000">
              <a:ln>
                <a:noFill/>
              </a:ln>
              <a:solidFill>
                <a:schemeClr val="tx1"/>
              </a:solidFill>
              <a:effectLst/>
              <a:latin typeface="Arial" charset="0"/>
              <a:ea typeface="ＭＳ Ｐゴシック" pitchFamily="64" charset="-128"/>
            </a:endParaRPr>
          </a:p>
        </p:txBody>
      </p:sp>
      <p:sp>
        <p:nvSpPr>
          <p:cNvPr id="4" name="AutoShape 4" descr="data:image/jpeg;base64,/9j/4AAQSkZJRgABAQAAAQABAAD/2wBDAAkGBwgHBgkIBwgKCgkLDRYPDQwMDRsUFRAWIB0iIiAdHx8kKDQsJCYxJx8fLT0tMTU3Ojo6Iys/RD84QzQ5Ojf/2wBDAQoKCg0MDRoPDxo3JR8lNzc3Nzc3Nzc3Nzc3Nzc3Nzc3Nzc3Nzc3Nzc3Nzc3Nzc3Nzc3Nzc3Nzc3Nzc3Nzc3Nzf/wAARCABzAOEDASIAAhEBAxEB/8QAHAAAAQQDAQAAAAAAAAAAAAAAAAEDBgcCBQgE/8QATRAAAQMCAwIKBgUIBwgDAAAAAQACAwQRBQYhEjEHExQVQVFTcYHRImGRkqKxIzI0c6EINkJSVHKywUNidIKTwuEWFyQ1Y2SD8ZWj0v/EABkBAQEBAQEBAAAAAAAAAAAAAAABBAMCBf/EACQRAAICAgICAgIDAAAAAAAAAAABAhEDEjFRBBMhI2GxIkGB/9oADAMBAAIRAxEAPwC46WmgdTQ7UEbvQb+gOoJ7ktP2EXuBFF9kg+7b8gn9yrbt/J5SVL4GOSU/7PF7gRySn7CL3AneMZr6Q0Njqla9rgC0gg7iClvsuq6GeSU/7PF7gRySn/Z4vcCfQlvsUuhjklP2EXuBHJKf9ni9wJ9CW+xS6GOSU/7PF7gRyWn7CL3An1566sp6GlkqayZkMEYu+R5sG96W+xS6F5LT9hF7gRyWn7CL3AnIpGyMa9jg5jgC1w3ELNS32NV0Mclp+wi9wI5LB2EXuBPOPqumRVQGqNNxjePDdsx31t1q2+yUg5JB2EXuBIaWAa8RELdOwE+NyDpqlsaojL8fwoY9zRycGa9riNpbtdA3d6kApac/0EXuBR01GXJs5uoXcUcXZCJSSd4NwB3ix0UoCspL4o8xi/nYZ5LT9hF7gRySDsIvcCfTMtRFDLGySRrXynZYCdXH1KWz3SE5LB2EXuBHJKfsIvcCfHei/rS32NUMckp/2eL3AjktP2EXuBZzTxQM25pWRs3bT3Bo9pWpkzZgEUvFSYxRiS/1eNCW+xqujZ8lp+wi9wI5LT9hF7gSUtbTVjS6lnimA37Dw63sXoUtil0Mclp+wi9wINLANRBGCOnYCfSFW2RpUQ/Yi/Ub/hhCyQtfz2ZdUSii+yQfdt+QT5TFF9kg+7b8gnysb5ZrjwjlfhBrK2mztjkUdZUxRsqDZjJnNA9EHcCuiMgbX+xGAOcS5zsPgcSd5JYDdc68KrQ3P2PAdMu18IXSmUY+LyrgsdtnYoIAR1fRtUKbdCEKgEIQgAqmfygMxbFPR5bgcLz2qqoA/oNPoN8XXP8AdHWrhqZo4KeSaZ4ZFG0ve47gBqSueqfAqzhKmzbmWzy6M7NAwHRzm2LW+DAB3vRgs3gZx841k6GKZ4dU0B5PLre9vqm/rCnnQua+BjMIwfN0VPK+1LiLBCQeh41afmPYukwiAFVnmPGX4Zn5tU13oQxMilaOlupP8QVmOVLZqL6rMOKzhm0yKXZe7obawF/YtPixUpOzH5cnGKrsuaCVk0TJWG7HgFp9S1+ZccpMuYPPi2I8ZyWn2eM4tu070nBosO9wUe4NsZ5XhzqCZ30tN9W51LDu9ikmOskfhVTxNLS1TwzaENUbRvsb2cbG27fbRcMkHCTizRimpxUkUTT8KFCzOZxB+GYe3DzUudyltG0VJjtYEnftaAb9yvTLmN0eYsJhxPDhJyaa+xxjdl2htuVaDNtODcYXkX/5aK5/+tWdgbZGYXT8fTUtLIW7ToqU3jaT1Gwv32Xk6HucQNSqznx/nPPtFJE+9JBLxUOuj76F3id3qUk4QsZOGYQaeB1qqruxlt7W29I+zTvKrKg26PF6bbaWPhnYHNO8EG2q2ePhuLkzB5WZqaii9RuUW4Q84U+T8F5S5gmrZiWUkBNtp1rkn+qN58B0qUg3AK59/KArHy5spqbXi6akuG30Jcb3/ksbN5sMo5YxjhKc7Gc3YjUHCy8iKCM7AmIOthuay/TvJvYqdycEuS30vJxg+yBukbO8PHjdbPg2EIyFgXEABnI2Gw6+n8VJ0Bzhm3KOM8HuN0kuW62pdT1kwjpHsdZwkNgI3j6pv121XRNMyVlPGyd/GStaA+QC2262pt0Jqtw+lrxC2sgbMIZmzx7Y+pI03a4esFeoIBVi5ZLFyEZEUIQtpmJRRfZIPu2/IJ89KYovskH3bfkE+elYnyzTHhHK3Ct+f+O/v/5V0zlz838M/skX8AXM/Ct+f2O/v/5V0xlz838M/skX8AUKbFCEKgEhNkqxeQGkk2A1JPQgK54bswuwvLHNtIXmsxJ3FMay+1sdNra3O4KS5Dy8zLOVKHC2gcaxm3O4fpSO1d4X07gFVXPWGZl4YDiGL4hSUuE4SDxBqZmsbI9psLbRH6Wv9wdYVtxZty09v0eYcKLdwtWR2+agOe+FDApMs50qXUYMcVQ/ldK4D6ribkDucL+IXQeSMcZmHLFDiTSNqWMCUX+q8aOHgQq94aKnLmO5fbNR43hUuJUD+MjZHVxue5p0c0AG5uNbdYC1XADmAwYjV5fneeKqW8op79Dxo4DvFj4FAXlI4BpN9wKrjJ1CzGnZgdMNplQ8tv3uJB+SnmLVIpcLq6h2gihe89wBKinBVBsYHNKdduW2vWBZaMf8ccpIy5UpZYxZCcOqqjLeYWySXvBIY5mj9JvT+Gvgrfq6phwieqjLXR8ndI0kXDhs3HgoRwmYMWujxaFuhtHMB09RXhwTMLmZJx/D5XF01Jh88sF97mbBuPA/gQuuZLJjWRf6csLeLJ63/fBVw4QcTEQeMOwW+zf7Fu0/eXTFHK3m2CaQtaziWvdpYDS645t9Bbp2CNO5dG45jr25Pwqgpi59VXU7Lgb9mw08ToskIOUqNmSShGxvC43ZvzfJXytJoaMgsDtxA+qPb6XsUezezkuacR2RbZmEgHe1p+atLKuDDBcGhpTYzEbUzh+k87/DoHcq54RYizNNQSPRkhjd+BH8luwz2yarhI+fnxuONSfLZa9C/jaOCTpdG0/gqZ/KCwKUVNFj8LSYAzk9QQL7Bv6Lj6ju71bGVZjPl6gkO8wtuvfWUkNbTy01VEyaCVpbJG9oLXtO8ELDJVJo+jB3FMoDgw4ShluBuFY01z8N2jxUjBcwEnUEdLb+xXxhOMYdjFM2owythqoyL3jcD+Cp3NvApVROlqcq1LZ4jd3Iap9nN36Mk3HoA2reslVrU02PZVxG1THXYVUtdo7Vm0R1Eei7wuoejrq4Sqhcm8MlZRyx02aWippiQOVxt+liG67mj64G82171etPUQ1MEc9PI2WKVgex7DcOaRcEH1hAOrFyyWLkIyIoQhbTMSii+yQfdt+QT56UxRfZIPu2/IJ8rE+WaY8I5X4Vvz+x39//ACrpfLf5vYYf+0h/gC5m4VSHZ/x4jolsfd/1XSmUyTlbBi7eaCC/+GFCm3QkuEXVAqhnCvmQZdyhVSRybNXU/QU/XtHefAXPgpkSLKhs61bs+cKdFgNO7jKCil4uS2oJFjIfk32oDaZF4IsHxDK9DW46yq5XUM43ZjmMYa06tBFt9rXW+/3J5O7Gtv8A2o+SsSFjY2NYwWa0ADuTigK2PArlBoOxFXA9Yqj5KlaoVuTM5SGLSpw2qLo9bcY3oHcWmx8V1k4XCo7h/wAv8VWUWPQtsJRxE1uhw+qfxI8UBYuZsWgrcgy4hSPDoa2nZxZ6xIQPkSnODqIR5Yhd2kj3/jb+Srvgir2ZhylieUqp1pqYcdSnpDHG9h+6/wDBwVqZRp30uXKGGZuzI2P0m9RubrtsvVr+Tho/dt+D3YpRxYhQzUkwuyVhaVS3/E4Bjl3gGalkIc1w0cNxHc5p/FXkRfdvVe8J+D2MGLxM6RFPb16Ncfl4hdfFmlLSXDOXlwevsXKKuqcjMfndlHACMDmZy1s2tm0+9zL9YN29drKzcnUZxzHpMYlj2aWmtHTRkaNto32D8SotTYnWS4WMGhbfjZQGuA1AJ1b3EgFW9l/DGYThcFIwC7W+ketx3lMkPSn2/wBEhN55Lpfs2Ldyq/hSj2ccppAPr09u+zj5q0QFXHCxGRU4bKBpsyNJ9238158V/aj35a+pkh4PZTJlamF7lhc32FSdQrgulvgk8IOkc5/HX+ak8eLUUmKzYUyZprYYmzPi6dhxIB9o/ELnmVZGdPHd44ntK8uJYfR4nSOpcQpYqmB+hZK0OC9QIISE6LmdjmzhVyPHlLEIKigc7m2sc7i2u1MLhqW91tysngFxKasydJSzOc7kVS5kdzuY70gO691rvyh6mJuCYXTF30klS5wA32DdfJbfgLwuSgySyolbsurpnzN9bNzfkT3ICxli5ZLFyEZEUIQtpmJRRfZIPu2/IJ8pii+yQfdt+QT5WJ8s0x4RyfwkO43POPWIO1UkA9B9EBWhg/DNgeH4Nh9E/DcUe+mpo4nuDYgCWtANvT3aK0hh2HSuMnIqR+065dxLTc9NzbelGGYcR/y+l7uJb5KFK3dw5YHsnZwnFCegHiv/ANryR8OMdTX01LS5ekDZ5mRcbNVtbs7TgL2DT19atPmvDf2Ck/wG+SQ4dhgc0chpA46tHEtvp1aKg0/CFmRuWMq1mIBzeUkcVSsJHpyu0Fhpe2pPqBVcfk94KZZ8Rx2ou94+gje7UknV58T8lc09PBUsDamGKZrTcNewOA9qWCCCmbs08EcTTqRGwNF/BAPAWv1JVgyRjxdjg4XtcG6UvCAyUdz/AIG3MOVK/D9kGR0ZfEbbnt1FlIGva4AtIIIuCOkLFr2yAOaQR6igOT8k47JlrNVFiTtprInmOoZ1sdo4a9W/wXV8Esc8TJoXh8b2hzXDcQdxXlOF4cTfkFJc/wDQb5L0Ruiji9Di2xM09GwDbKAfXkxKjixCjmpZxeKZhY4d/SvSHaJDY6r0nTI0mqZWmRsvSx5iqnVjDbD3ljbj6zugjw18VZjQsWta1xIDQTvIG9ZBy95MjnK2c8WJY1SMlBOFZl8OoZP1aggn1Fh/nZTkutqm5oYpxaWNkjQb2c0HVTHPSSkXLDeLiVrwX1zYsRqqJ7wOPaHsFx9YaH8LKG8J82ZsA4QZMy01PJBE0NbTztbtxyMaLFr7bgdbg2673V8so6WJ7XR08TXDc4MAIRUmAwltXxfFu0c2W2y71EHQq5Z+yWxMON44asrvLvDNl2vpm88cbhlRoHbTHSROP9V7QbD94Be3GOF3KOHQk01c/EJ9NmGkjcb33ek4Bo9t/Ut1WZFypXymWpwKie89IZa/gLL04blLL2GEGgwajhdfQ8UCR3XuuR1KiosAzDwp5jZjGOU8mH4Kz0Wh4IJj19CMHW56XaAb9VelLTRUtPFT08bY4omBjGN3NaNAAs+ghKDrayoMli5ZLFyEZEUIQtpmJRRfZIPu2/IJ9MUX2SD7tvyCfKxPk0rhEYpWYrBglRSQUssNSx7nMe5zbSNMlyG66Etva/SkqIsYNFEIhVv9GfTaa17XbX0YJvq0C/rOl1KNn1pNn1/ghTQup8ULKt5klEhZE2FocNDYbZHrvdJyfFI3tDNt7WOqQ173Au2SPo9e9b8NtoNyW2n+iAishxSioZZKqd2wRTF7nytYbnSUNcSAOjT2L34fPVy5fD4dt9S/bEZebmxedkk9NhY+tbpzA7/0jZ0sSgIxDh+KYbS1VLTWka+SOVph9A2J+kAud5sTf1r0iln53oalsVU2JtHNE4PmvsOLmEbTb2OgOutvFb7Y1ujZ0118EBoaOHFm83xyOIidAzlJuAY3tGoHqdf8FhBSVrK+jmqGSbAhljkcyQAMJcC0kXtu6VIrbtUhZfpPggNNl2Stnp5Z6yQvAIhjIOkgZcGQfvEnwAWnbgdecPnojHaCqD55W7W6Ukkt7nHZPgetTEN2RZtgBuFkbOmhQGgbHiYxOk245hCx7NpzZG8XscWbhwvcnbt0dS8kVPj8VNIRJJJM+hBIc8ejOH7m9Xom3VoFK7e1IG2tqgInWTVtLTONS+aKndUvEbZKhjZdnixs6k/r303r1U7cWfVUT5DMIeKiJLLWvb0w4E3106FISwE66pSy/SgIoKLHgxsnKKgycTG9zS9pHG8Z6Qt1bGn+q9JhxkVNeQ+X+k5PYtLC2w2ANbgg36NVIi3dru3FLsoCOupMQbAA8VEwZUsfYSgO2dn0rG/X0J/MlK+enilpoZpKuDafCWbJAds2s4ONiDuK3WyjZ1ubabtEBoIZMRfiraZ0rNgRtmmETgeJeG2MfcTZwv1FNQ0+IGOmdUx1Mhgqi6/GgOewj6xF7b+hSMxtPR4JS2/SgIvPHj3J8WdA+UVRp5xTXLeLL/6IjW4t3L10tLiMOKB5lnfT8qIAe+/0JhB1/wDLf/0t7s+tLsoBVi5ZLFyEZEUIQtpmJRRfZIPu2/IJ9MUX2WD7tvyCeusb5NMeEZISXRdQoqEl0XQCoSXRdAKhJdF0AqEl0XQCoSXRdAKhJdF0AqEl0XQCoSXRdAKhJdF0AqEl0XQCoSXRdAKsXJbpCUIyIoSXH6w9qFsszHqixGrbTwWlt9G39EdQ9Sz5yrO2+EeSELw0rPSbpBzlWdt8I8kc5VnbfCPJCFKQthzlWdt8I8kc5VnbfCPJCEpC2HOVZ23wjyRzlWdt8I8kISkLYc5VnbfCPJHOVZ23wjyQhKQthzlWdt8I8kc5VnbfCPJCEpC2HOVZ23wjyRzlWdt8I8kISkLYc5VnbfCPJHOVZ23wjyQhKQthzlWdt8I8kc5VnbfCPJCEpC2HOVZ23wjyRzlWdt8I8kISkLYc5VnbfCPJHOVZ23wjyQhKQthzlWdt8I8kc5VnbfCPJCEpC2HOVZ23wjyRzlWdt8I8kISkLYc5VnbfCPJZsxGrMjWmXQuAPojyQhEkG3RHeVz/AKw90eSEIWujOf/Z"/>
          <p:cNvSpPr>
            <a:spLocks noChangeAspect="1" noChangeArrowheads="1"/>
          </p:cNvSpPr>
          <p:nvPr/>
        </p:nvSpPr>
        <p:spPr bwMode="auto">
          <a:xfrm>
            <a:off x="6156176" y="1844826"/>
            <a:ext cx="222885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2054" name="Picture 6" descr="http://t1.gstatic.com/images?q=tbn:ANd9GcQQL2edFoW39mamMNc4MmG8QObJlqioIc5NtDM01Ll2tclWQ_J-"/>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3968" y="1032854"/>
            <a:ext cx="1986789" cy="1018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bgsu.edu/images/provost/img49376.gif"/>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29731" y="1269707"/>
            <a:ext cx="1184745" cy="11605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20168" y="2470375"/>
            <a:ext cx="1584176" cy="6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descr="C:\Users\Daniel\AppData\Local\Temp\SNAGHTML48f9444.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87770" y="185660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5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left)">
                                      <p:cBhvr>
                                        <p:cTn id="7" dur="4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000"/>
                                        <p:tgtEl>
                                          <p:spTgt spid="205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3794"/>
                                        </p:tgtEl>
                                        <p:attrNameLst>
                                          <p:attrName>style.visibility</p:attrName>
                                        </p:attrNameLst>
                                      </p:cBhvr>
                                      <p:to>
                                        <p:strVal val="visible"/>
                                      </p:to>
                                    </p:set>
                                    <p:animEffect transition="in" filter="fade">
                                      <p:cBhvr>
                                        <p:cTn id="20" dur="1500"/>
                                        <p:tgtEl>
                                          <p:spTgt spid="33794"/>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l="1433"/>
          <a:stretch/>
        </p:blipFill>
        <p:spPr>
          <a:xfrm>
            <a:off x="0" y="0"/>
            <a:ext cx="9144000" cy="6382845"/>
          </a:xfrm>
          <a:prstGeom prst="rect">
            <a:avLst/>
          </a:prstGeom>
        </p:spPr>
      </p:pic>
      <p:sp>
        <p:nvSpPr>
          <p:cNvPr id="6" name="TextBox 5"/>
          <p:cNvSpPr txBox="1"/>
          <p:nvPr/>
        </p:nvSpPr>
        <p:spPr>
          <a:xfrm>
            <a:off x="-1031893" y="-590193"/>
            <a:ext cx="16779593" cy="7448193"/>
          </a:xfrm>
          <a:prstGeom prst="rect">
            <a:avLst/>
          </a:prstGeom>
          <a:noFill/>
        </p:spPr>
        <p:txBody>
          <a:bodyPr wrap="none" rtlCol="0">
            <a:spAutoFit/>
          </a:bodyPr>
          <a:lstStyle/>
          <a:p>
            <a:r>
              <a:rPr lang="en-US" sz="23900" dirty="0" smtClean="0">
                <a:solidFill>
                  <a:schemeClr val="bg1"/>
                </a:solidFill>
                <a:latin typeface="Arial Rounded MT Bold" panose="020F0704030504030204" pitchFamily="34" charset="0"/>
              </a:rPr>
              <a:t>Big</a:t>
            </a:r>
          </a:p>
          <a:p>
            <a:r>
              <a:rPr lang="en-US" sz="23900" dirty="0" smtClean="0">
                <a:solidFill>
                  <a:schemeClr val="bg1"/>
                </a:solidFill>
                <a:latin typeface="Arial Rounded MT Bold" panose="020F0704030504030204" pitchFamily="34" charset="0"/>
              </a:rPr>
              <a:t>Challenges</a:t>
            </a:r>
            <a:endParaRPr lang="en-US" sz="239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55648126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iel\AppData\Local\Temp\SNAGHTML5d4d5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89" y="1314812"/>
            <a:ext cx="8029575" cy="5057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iel\AppData\Local\Temp\SNAGHTML5d7c1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786" y="1400002"/>
            <a:ext cx="673417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aniel\AppData\Local\Temp\SNAGHTML5d8c799.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2820" y="1958840"/>
            <a:ext cx="2000250" cy="3324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8705" y="476672"/>
            <a:ext cx="8208912" cy="838140"/>
          </a:xfrm>
        </p:spPr>
        <p:txBody>
          <a:bodyPr>
            <a:normAutofit fontScale="90000"/>
          </a:bodyPr>
          <a:lstStyle/>
          <a:p>
            <a:r>
              <a:rPr lang="en-US" dirty="0"/>
              <a:t>Benefits and Effectiveness </a:t>
            </a:r>
            <a:br>
              <a:rPr lang="en-US" dirty="0"/>
            </a:br>
            <a:r>
              <a:rPr lang="en-US" dirty="0"/>
              <a:t>of Social Learning</a:t>
            </a:r>
            <a:endParaRPr lang="en-SG" dirty="0"/>
          </a:p>
        </p:txBody>
      </p:sp>
      <p:sp>
        <p:nvSpPr>
          <p:cNvPr id="3" name="Content Placeholder 2"/>
          <p:cNvSpPr>
            <a:spLocks noGrp="1"/>
          </p:cNvSpPr>
          <p:nvPr>
            <p:ph idx="4294967295"/>
          </p:nvPr>
        </p:nvSpPr>
        <p:spPr>
          <a:xfrm>
            <a:off x="741443" y="6508750"/>
            <a:ext cx="4497388" cy="349250"/>
          </a:xfrm>
        </p:spPr>
        <p:txBody>
          <a:bodyPr>
            <a:noAutofit/>
          </a:bodyPr>
          <a:lstStyle/>
          <a:p>
            <a:pPr marL="0" indent="0">
              <a:buNone/>
            </a:pPr>
            <a:r>
              <a:rPr lang="en-US" sz="1400" dirty="0">
                <a:solidFill>
                  <a:schemeClr val="bg1"/>
                </a:solidFill>
              </a:rPr>
              <a:t>Source: Pierre </a:t>
            </a:r>
            <a:r>
              <a:rPr lang="en-US" sz="1400" dirty="0" err="1">
                <a:solidFill>
                  <a:schemeClr val="bg1"/>
                </a:solidFill>
              </a:rPr>
              <a:t>Dillenbourg</a:t>
            </a:r>
            <a:r>
              <a:rPr lang="en-US" sz="1400" dirty="0">
                <a:solidFill>
                  <a:schemeClr val="bg1"/>
                </a:solidFill>
              </a:rPr>
              <a:t> (LASI14, Harvard)</a:t>
            </a:r>
          </a:p>
        </p:txBody>
      </p:sp>
      <p:grpSp>
        <p:nvGrpSpPr>
          <p:cNvPr id="13" name="Group 12"/>
          <p:cNvGrpSpPr/>
          <p:nvPr/>
        </p:nvGrpSpPr>
        <p:grpSpPr>
          <a:xfrm>
            <a:off x="4732975" y="1429289"/>
            <a:ext cx="2829204" cy="1356660"/>
            <a:chOff x="7754956" y="-345851"/>
            <a:chExt cx="2829204" cy="1356660"/>
          </a:xfrm>
        </p:grpSpPr>
        <p:sp>
          <p:nvSpPr>
            <p:cNvPr id="14" name="TextBox 13"/>
            <p:cNvSpPr txBox="1"/>
            <p:nvPr/>
          </p:nvSpPr>
          <p:spPr>
            <a:xfrm>
              <a:off x="7754956" y="-345851"/>
              <a:ext cx="1368152" cy="923330"/>
            </a:xfrm>
            <a:prstGeom prst="rect">
              <a:avLst/>
            </a:prstGeom>
            <a:noFill/>
          </p:spPr>
          <p:txBody>
            <a:bodyPr wrap="square" rtlCol="0">
              <a:spAutoFit/>
            </a:bodyPr>
            <a:lstStyle/>
            <a:p>
              <a:pPr algn="ctr"/>
              <a:r>
                <a:rPr lang="en-US" dirty="0">
                  <a:solidFill>
                    <a:schemeClr val="bg1"/>
                  </a:solidFill>
                  <a:latin typeface="Arial Rounded MT Bold" panose="020F0704030504030204" pitchFamily="34" charset="0"/>
                </a:rPr>
                <a:t>Taylor’s </a:t>
              </a:r>
              <a:r>
                <a:rPr lang="en-US" dirty="0">
                  <a:solidFill>
                    <a:srgbClr val="FF0000"/>
                  </a:solidFill>
                  <a:latin typeface="Arial Rounded MT Bold" panose="020F0704030504030204" pitchFamily="34" charset="0"/>
                </a:rPr>
                <a:t>New Pedagogy</a:t>
              </a:r>
              <a:endParaRPr lang="en-SG" dirty="0">
                <a:solidFill>
                  <a:srgbClr val="FF0000"/>
                </a:solidFill>
                <a:latin typeface="Arial Rounded MT Bold" panose="020F0704030504030204" pitchFamily="34" charset="0"/>
              </a:endParaRPr>
            </a:p>
          </p:txBody>
        </p:sp>
        <p:cxnSp>
          <p:nvCxnSpPr>
            <p:cNvPr id="15" name="Curved Connector 14"/>
            <p:cNvCxnSpPr/>
            <p:nvPr/>
          </p:nvCxnSpPr>
          <p:spPr>
            <a:xfrm rot="10800000">
              <a:off x="9144000" y="289404"/>
              <a:ext cx="1440160" cy="721405"/>
            </a:xfrm>
            <a:prstGeom prst="curvedConnector3">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289389" y="5079441"/>
            <a:ext cx="914400" cy="830997"/>
          </a:xfrm>
          <a:prstGeom prst="rect">
            <a:avLst/>
          </a:prstGeom>
          <a:noFill/>
        </p:spPr>
        <p:txBody>
          <a:bodyPr wrap="square" rtlCol="0">
            <a:spAutoFit/>
          </a:bodyPr>
          <a:lstStyle/>
          <a:p>
            <a:r>
              <a:rPr lang="en-US" sz="1200" i="1" dirty="0">
                <a:latin typeface="Arial Rounded MT Bold" panose="020F0704030504030204" pitchFamily="34" charset="0"/>
              </a:rPr>
              <a:t>Size of class, audience, group</a:t>
            </a:r>
          </a:p>
        </p:txBody>
      </p:sp>
      <p:grpSp>
        <p:nvGrpSpPr>
          <p:cNvPr id="11" name="Group 10"/>
          <p:cNvGrpSpPr/>
          <p:nvPr/>
        </p:nvGrpSpPr>
        <p:grpSpPr>
          <a:xfrm>
            <a:off x="6205169" y="3399545"/>
            <a:ext cx="1698638" cy="307777"/>
            <a:chOff x="6133919" y="3399545"/>
            <a:chExt cx="1698638" cy="307777"/>
          </a:xfrm>
        </p:grpSpPr>
        <p:sp>
          <p:nvSpPr>
            <p:cNvPr id="12" name="TextBox 11"/>
            <p:cNvSpPr txBox="1"/>
            <p:nvPr/>
          </p:nvSpPr>
          <p:spPr>
            <a:xfrm>
              <a:off x="6133919" y="3399545"/>
              <a:ext cx="1361719" cy="307777"/>
            </a:xfrm>
            <a:prstGeom prst="rect">
              <a:avLst/>
            </a:prstGeom>
            <a:noFill/>
          </p:spPr>
          <p:txBody>
            <a:bodyPr wrap="none" rtlCol="0">
              <a:spAutoFit/>
            </a:bodyPr>
            <a:lstStyle/>
            <a:p>
              <a:r>
                <a:rPr lang="en-US" sz="1400" i="1" dirty="0">
                  <a:solidFill>
                    <a:srgbClr val="FF0000"/>
                  </a:solidFill>
                </a:rPr>
                <a:t>Clicker Activities</a:t>
              </a:r>
            </a:p>
          </p:txBody>
        </p:sp>
        <p:sp>
          <p:nvSpPr>
            <p:cNvPr id="16" name="Oval 15"/>
            <p:cNvSpPr/>
            <p:nvPr/>
          </p:nvSpPr>
          <p:spPr>
            <a:xfrm>
              <a:off x="7528785" y="3465094"/>
              <a:ext cx="303772" cy="162682"/>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419929" y="4668220"/>
            <a:ext cx="1097922" cy="307777"/>
            <a:chOff x="7419929" y="4668220"/>
            <a:chExt cx="1097922" cy="307777"/>
          </a:xfrm>
        </p:grpSpPr>
        <p:sp>
          <p:nvSpPr>
            <p:cNvPr id="18" name="TextBox 17"/>
            <p:cNvSpPr txBox="1"/>
            <p:nvPr/>
          </p:nvSpPr>
          <p:spPr>
            <a:xfrm>
              <a:off x="7758861" y="4668220"/>
              <a:ext cx="758990" cy="307777"/>
            </a:xfrm>
            <a:prstGeom prst="rect">
              <a:avLst/>
            </a:prstGeom>
            <a:noFill/>
          </p:spPr>
          <p:txBody>
            <a:bodyPr wrap="none" rtlCol="0">
              <a:spAutoFit/>
            </a:bodyPr>
            <a:lstStyle/>
            <a:p>
              <a:r>
                <a:rPr lang="en-US" sz="1400" i="1" dirty="0">
                  <a:solidFill>
                    <a:srgbClr val="FF0000"/>
                  </a:solidFill>
                </a:rPr>
                <a:t>X-Space</a:t>
              </a:r>
            </a:p>
          </p:txBody>
        </p:sp>
        <p:sp>
          <p:nvSpPr>
            <p:cNvPr id="19" name="Oval 18"/>
            <p:cNvSpPr/>
            <p:nvPr/>
          </p:nvSpPr>
          <p:spPr>
            <a:xfrm>
              <a:off x="7419929" y="4733769"/>
              <a:ext cx="303772" cy="162682"/>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944895" y="3724645"/>
            <a:ext cx="921047" cy="307777"/>
            <a:chOff x="6911510" y="3399157"/>
            <a:chExt cx="921047" cy="307777"/>
          </a:xfrm>
        </p:grpSpPr>
        <p:sp>
          <p:nvSpPr>
            <p:cNvPr id="21" name="TextBox 20"/>
            <p:cNvSpPr txBox="1"/>
            <p:nvPr/>
          </p:nvSpPr>
          <p:spPr>
            <a:xfrm>
              <a:off x="6911510" y="3399157"/>
              <a:ext cx="599844" cy="307777"/>
            </a:xfrm>
            <a:prstGeom prst="rect">
              <a:avLst/>
            </a:prstGeom>
            <a:noFill/>
          </p:spPr>
          <p:txBody>
            <a:bodyPr wrap="none" rtlCol="0">
              <a:spAutoFit/>
            </a:bodyPr>
            <a:lstStyle/>
            <a:p>
              <a:r>
                <a:rPr lang="en-US" sz="1400" i="1" dirty="0">
                  <a:solidFill>
                    <a:srgbClr val="FF0000"/>
                  </a:solidFill>
                </a:rPr>
                <a:t>LAMS</a:t>
              </a:r>
            </a:p>
          </p:txBody>
        </p:sp>
        <p:sp>
          <p:nvSpPr>
            <p:cNvPr id="22" name="Oval 21"/>
            <p:cNvSpPr/>
            <p:nvPr/>
          </p:nvSpPr>
          <p:spPr>
            <a:xfrm>
              <a:off x="7528785" y="3465094"/>
              <a:ext cx="303772" cy="162682"/>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856167" y="2300749"/>
            <a:ext cx="5436947" cy="3088021"/>
            <a:chOff x="1856167" y="2300749"/>
            <a:chExt cx="5436947" cy="3088021"/>
          </a:xfrm>
        </p:grpSpPr>
        <p:cxnSp>
          <p:nvCxnSpPr>
            <p:cNvPr id="7" name="Straight Connector 6"/>
            <p:cNvCxnSpPr/>
            <p:nvPr/>
          </p:nvCxnSpPr>
          <p:spPr>
            <a:xfrm>
              <a:off x="1856167" y="2300749"/>
              <a:ext cx="226633" cy="960778"/>
            </a:xfrm>
            <a:prstGeom prst="line">
              <a:avLst/>
            </a:prstGeom>
            <a:ln w="76200">
              <a:solidFill>
                <a:schemeClr val="bg1">
                  <a:alpha val="18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03901" y="3363310"/>
              <a:ext cx="651999" cy="497490"/>
            </a:xfrm>
            <a:prstGeom prst="line">
              <a:avLst/>
            </a:prstGeom>
            <a:ln w="76200">
              <a:solidFill>
                <a:schemeClr val="bg1">
                  <a:alpha val="18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97051" y="3856245"/>
              <a:ext cx="940710" cy="264316"/>
            </a:xfrm>
            <a:prstGeom prst="line">
              <a:avLst/>
            </a:prstGeom>
            <a:ln w="76200">
              <a:solidFill>
                <a:schemeClr val="bg1">
                  <a:alpha val="18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44232" y="4189983"/>
              <a:ext cx="2417697" cy="625127"/>
            </a:xfrm>
            <a:prstGeom prst="line">
              <a:avLst/>
            </a:prstGeom>
            <a:ln w="76200">
              <a:solidFill>
                <a:schemeClr val="bg1">
                  <a:alpha val="18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91186" y="4865565"/>
              <a:ext cx="901928" cy="523205"/>
            </a:xfrm>
            <a:prstGeom prst="line">
              <a:avLst/>
            </a:prstGeom>
            <a:ln w="76200">
              <a:solidFill>
                <a:schemeClr val="bg1">
                  <a:alpha val="18000"/>
                </a:schemeClr>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849993" y="1767095"/>
            <a:ext cx="1081442" cy="3843863"/>
            <a:chOff x="6849993" y="1767095"/>
            <a:chExt cx="1081442" cy="3843863"/>
          </a:xfrm>
        </p:grpSpPr>
        <p:cxnSp>
          <p:nvCxnSpPr>
            <p:cNvPr id="36" name="Straight Connector 35"/>
            <p:cNvCxnSpPr/>
            <p:nvPr/>
          </p:nvCxnSpPr>
          <p:spPr>
            <a:xfrm flipV="1">
              <a:off x="6849993" y="5477388"/>
              <a:ext cx="387426" cy="133570"/>
            </a:xfrm>
            <a:prstGeom prst="line">
              <a:avLst/>
            </a:prstGeom>
            <a:ln w="76200">
              <a:solidFill>
                <a:schemeClr val="bg1">
                  <a:alpha val="18000"/>
                </a:schemeClr>
              </a:solidFill>
            </a:ln>
            <a:effectLst>
              <a:glow rad="2286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333211" y="4320918"/>
              <a:ext cx="356522" cy="1080896"/>
            </a:xfrm>
            <a:prstGeom prst="line">
              <a:avLst/>
            </a:prstGeom>
            <a:ln w="76200">
              <a:solidFill>
                <a:schemeClr val="bg1">
                  <a:alpha val="18000"/>
                </a:schemeClr>
              </a:solidFill>
            </a:ln>
            <a:effectLst>
              <a:glow rad="2286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687785" y="3011061"/>
              <a:ext cx="121825" cy="1113351"/>
            </a:xfrm>
            <a:prstGeom prst="line">
              <a:avLst/>
            </a:prstGeom>
            <a:ln w="76200">
              <a:solidFill>
                <a:schemeClr val="bg1">
                  <a:alpha val="18000"/>
                </a:schemeClr>
              </a:solidFill>
            </a:ln>
            <a:effectLst>
              <a:glow rad="2286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809610" y="1767095"/>
              <a:ext cx="121825" cy="1113351"/>
            </a:xfrm>
            <a:prstGeom prst="line">
              <a:avLst/>
            </a:prstGeom>
            <a:ln w="76200">
              <a:solidFill>
                <a:schemeClr val="bg1">
                  <a:alpha val="18000"/>
                </a:schemeClr>
              </a:solidFill>
            </a:ln>
            <a:effectLst>
              <a:glow rad="228600">
                <a:srgbClr val="0066FF">
                  <a:alpha val="40000"/>
                </a:srgbClr>
              </a:glow>
            </a:effectLst>
          </p:spPr>
          <p:style>
            <a:lnRef idx="1">
              <a:schemeClr val="accent1"/>
            </a:lnRef>
            <a:fillRef idx="0">
              <a:schemeClr val="accent1"/>
            </a:fillRef>
            <a:effectRef idx="0">
              <a:schemeClr val="accent1"/>
            </a:effectRef>
            <a:fontRef idx="minor">
              <a:schemeClr val="tx1"/>
            </a:fontRef>
          </p:style>
        </p:cxnSp>
      </p:gr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2877" y="120583"/>
            <a:ext cx="2413466" cy="1631832"/>
          </a:xfrm>
          <a:prstGeom prst="rect">
            <a:avLst/>
          </a:prstGeom>
        </p:spPr>
      </p:pic>
      <p:sp>
        <p:nvSpPr>
          <p:cNvPr id="48" name="TextBox 47"/>
          <p:cNvSpPr txBox="1"/>
          <p:nvPr/>
        </p:nvSpPr>
        <p:spPr>
          <a:xfrm rot="756327">
            <a:off x="1907309" y="4559179"/>
            <a:ext cx="2165657" cy="707886"/>
          </a:xfrm>
          <a:prstGeom prst="rect">
            <a:avLst/>
          </a:prstGeom>
          <a:noFill/>
        </p:spPr>
        <p:txBody>
          <a:bodyPr wrap="none" rtlCol="0">
            <a:spAutoFit/>
          </a:bodyPr>
          <a:lstStyle/>
          <a:p>
            <a:pPr algn="ctr"/>
            <a:r>
              <a:rPr lang="en-US" sz="2000" dirty="0">
                <a:solidFill>
                  <a:srgbClr val="FF0000"/>
                </a:solidFill>
                <a:latin typeface="Arial Rounded MT Bold" panose="020F0704030504030204" pitchFamily="34" charset="0"/>
              </a:rPr>
              <a:t>Teacher-centric</a:t>
            </a:r>
          </a:p>
          <a:p>
            <a:pPr algn="ctr"/>
            <a:r>
              <a:rPr lang="en-US" sz="2000" dirty="0">
                <a:solidFill>
                  <a:srgbClr val="FF0000"/>
                </a:solidFill>
                <a:latin typeface="Arial Rounded MT Bold" panose="020F0704030504030204" pitchFamily="34" charset="0"/>
              </a:rPr>
              <a:t>Transfer</a:t>
            </a:r>
          </a:p>
        </p:txBody>
      </p:sp>
      <p:sp>
        <p:nvSpPr>
          <p:cNvPr id="49" name="TextBox 48"/>
          <p:cNvSpPr txBox="1"/>
          <p:nvPr/>
        </p:nvSpPr>
        <p:spPr>
          <a:xfrm rot="16645405">
            <a:off x="6873720" y="2972426"/>
            <a:ext cx="2932021" cy="707886"/>
          </a:xfrm>
          <a:prstGeom prst="rect">
            <a:avLst/>
          </a:prstGeom>
          <a:noFill/>
        </p:spPr>
        <p:txBody>
          <a:bodyPr wrap="none" rtlCol="0">
            <a:spAutoFit/>
          </a:bodyPr>
          <a:lstStyle/>
          <a:p>
            <a:pPr algn="ctr"/>
            <a:r>
              <a:rPr lang="en-US" sz="2000" dirty="0">
                <a:solidFill>
                  <a:srgbClr val="002060"/>
                </a:solidFill>
                <a:latin typeface="Arial Rounded MT Bold" panose="020F0704030504030204" pitchFamily="34" charset="0"/>
              </a:rPr>
              <a:t>Socio-Learner-centric</a:t>
            </a:r>
          </a:p>
          <a:p>
            <a:pPr algn="ctr"/>
            <a:r>
              <a:rPr lang="en-US" sz="2000" dirty="0">
                <a:solidFill>
                  <a:srgbClr val="002060"/>
                </a:solidFill>
                <a:latin typeface="Arial Rounded MT Bold" panose="020F0704030504030204" pitchFamily="34" charset="0"/>
              </a:rPr>
              <a:t>Transform</a:t>
            </a:r>
          </a:p>
        </p:txBody>
      </p:sp>
    </p:spTree>
    <p:extLst>
      <p:ext uri="{BB962C8B-B14F-4D97-AF65-F5344CB8AC3E}">
        <p14:creationId xmlns:p14="http://schemas.microsoft.com/office/powerpoint/2010/main" val="33767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6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ipe(down)">
                                      <p:cBhvr>
                                        <p:cTn id="17" dur="5000"/>
                                        <p:tgtEl>
                                          <p:spTgt spid="1030"/>
                                        </p:tgtEl>
                                      </p:cBhvr>
                                    </p:animEffect>
                                  </p:childTnLst>
                                </p:cTn>
                              </p:par>
                            </p:childTnLst>
                          </p:cTn>
                        </p:par>
                        <p:par>
                          <p:cTn id="18" fill="hold">
                            <p:stCondLst>
                              <p:cond delay="5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2000"/>
                                        <p:tgtEl>
                                          <p:spTgt spid="5"/>
                                        </p:tgtEl>
                                      </p:cBhvr>
                                    </p:animEffect>
                                  </p:childTnLst>
                                </p:cTn>
                              </p:par>
                            </p:childTnLst>
                          </p:cTn>
                        </p:par>
                        <p:par>
                          <p:cTn id="22" fill="hold">
                            <p:stCondLst>
                              <p:cond delay="7000"/>
                            </p:stCondLst>
                            <p:childTnLst>
                              <p:par>
                                <p:cTn id="23" presetID="2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2000"/>
                                        <p:tgtEl>
                                          <p:spTgt spid="20"/>
                                        </p:tgtEl>
                                      </p:cBhvr>
                                    </p:animEffect>
                                  </p:childTnLst>
                                </p:cTn>
                              </p:par>
                            </p:childTnLst>
                          </p:cTn>
                        </p:par>
                        <p:par>
                          <p:cTn id="26" fill="hold">
                            <p:stCondLst>
                              <p:cond delay="9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3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75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2500"/>
                                        <p:tgtEl>
                                          <p:spTgt spid="41"/>
                                        </p:tgtEl>
                                      </p:cBhvr>
                                    </p:animEffect>
                                  </p:childTnLst>
                                </p:cTn>
                              </p:par>
                            </p:childTnLst>
                          </p:cTn>
                        </p:par>
                        <p:par>
                          <p:cTn id="45" fill="hold">
                            <p:stCondLst>
                              <p:cond delay="2500"/>
                            </p:stCondLst>
                            <p:childTnLst>
                              <p:par>
                                <p:cTn id="46" presetID="53" presetClass="entr" presetSubtype="16"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1500" fill="hold"/>
                                        <p:tgtEl>
                                          <p:spTgt spid="42"/>
                                        </p:tgtEl>
                                        <p:attrNameLst>
                                          <p:attrName>ppt_w</p:attrName>
                                        </p:attrNameLst>
                                      </p:cBhvr>
                                      <p:tavLst>
                                        <p:tav tm="0">
                                          <p:val>
                                            <p:fltVal val="0"/>
                                          </p:val>
                                        </p:tav>
                                        <p:tav tm="100000">
                                          <p:val>
                                            <p:strVal val="#ppt_w"/>
                                          </p:val>
                                        </p:tav>
                                      </p:tavLst>
                                    </p:anim>
                                    <p:anim calcmode="lin" valueType="num">
                                      <p:cBhvr>
                                        <p:cTn id="49" dur="1500" fill="hold"/>
                                        <p:tgtEl>
                                          <p:spTgt spid="42"/>
                                        </p:tgtEl>
                                        <p:attrNameLst>
                                          <p:attrName>ppt_h</p:attrName>
                                        </p:attrNameLst>
                                      </p:cBhvr>
                                      <p:tavLst>
                                        <p:tav tm="0">
                                          <p:val>
                                            <p:fltVal val="0"/>
                                          </p:val>
                                        </p:tav>
                                        <p:tav tm="100000">
                                          <p:val>
                                            <p:strVal val="#ppt_h"/>
                                          </p:val>
                                        </p:tav>
                                      </p:tavLst>
                                    </p:anim>
                                    <p:animEffect transition="in" filter="fade">
                                      <p:cBhvr>
                                        <p:cTn id="50" dur="1500"/>
                                        <p:tgtEl>
                                          <p:spTgt spid="42"/>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4000"/>
                                        <p:tgtEl>
                                          <p:spTgt spid="48"/>
                                        </p:tgtEl>
                                      </p:cBhvr>
                                    </p:animEffect>
                                  </p:childTnLst>
                                </p:cTn>
                              </p:par>
                            </p:childTnLst>
                          </p:cTn>
                        </p:par>
                        <p:par>
                          <p:cTn id="55" fill="hold">
                            <p:stCondLst>
                              <p:cond delay="8000"/>
                            </p:stCondLst>
                            <p:childTnLst>
                              <p:par>
                                <p:cTn id="56" presetID="22" presetClass="entr" presetSubtype="8"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4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335486"/>
          </a:xfrm>
          <a:solidFill>
            <a:srgbClr val="FF0000"/>
          </a:solidFill>
        </p:spPr>
        <p:txBody>
          <a:bodyPr/>
          <a:lstStyle/>
          <a:p>
            <a:r>
              <a:rPr lang="en-US" dirty="0" smtClean="0">
                <a:solidFill>
                  <a:schemeClr val="bg1"/>
                </a:solidFill>
              </a:rPr>
              <a:t>Answer #1:</a:t>
            </a:r>
            <a:br>
              <a:rPr lang="en-US" dirty="0" smtClean="0">
                <a:solidFill>
                  <a:schemeClr val="bg1"/>
                </a:solidFill>
              </a:rPr>
            </a:br>
            <a:r>
              <a:rPr lang="en-US" dirty="0" smtClean="0">
                <a:solidFill>
                  <a:schemeClr val="bg1"/>
                </a:solidFill>
              </a:rPr>
              <a:t>What if you do </a:t>
            </a:r>
            <a:br>
              <a:rPr lang="en-US" dirty="0" smtClean="0">
                <a:solidFill>
                  <a:schemeClr val="bg1"/>
                </a:solidFill>
              </a:rPr>
            </a:br>
            <a:r>
              <a:rPr lang="en-US" dirty="0" smtClean="0">
                <a:solidFill>
                  <a:schemeClr val="bg1"/>
                </a:solidFill>
              </a:rPr>
              <a:t>nothing, </a:t>
            </a:r>
            <a:br>
              <a:rPr lang="en-US" dirty="0" smtClean="0">
                <a:solidFill>
                  <a:schemeClr val="bg1"/>
                </a:solidFill>
              </a:rPr>
            </a:br>
            <a:r>
              <a:rPr lang="en-US" dirty="0" smtClean="0">
                <a:solidFill>
                  <a:schemeClr val="bg1"/>
                </a:solidFill>
              </a:rPr>
              <a:t>or</a:t>
            </a:r>
            <a:br>
              <a:rPr lang="en-US" dirty="0" smtClean="0">
                <a:solidFill>
                  <a:schemeClr val="bg1"/>
                </a:solidFill>
              </a:rPr>
            </a:br>
            <a:r>
              <a:rPr lang="en-US" dirty="0" smtClean="0">
                <a:solidFill>
                  <a:schemeClr val="bg1"/>
                </a:solidFill>
              </a:rPr>
              <a:t>a little bit?</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1191465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nothing = doing the same thing	</a:t>
            </a:r>
            <a:endParaRPr lang="en-US" dirty="0"/>
          </a:p>
        </p:txBody>
      </p:sp>
      <p:pic>
        <p:nvPicPr>
          <p:cNvPr id="18434" name="Picture 2" descr="Image result for keep calm do no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93" y="1621972"/>
            <a:ext cx="3180087" cy="3710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180510" y="1413909"/>
            <a:ext cx="2101452" cy="1187777"/>
          </a:xfrm>
          <a:prstGeom prst="rect">
            <a:avLst/>
          </a:prstGeom>
        </p:spPr>
      </p:pic>
      <p:pic>
        <p:nvPicPr>
          <p:cNvPr id="6" name="Picture 5"/>
          <p:cNvPicPr>
            <a:picLocks noChangeAspect="1"/>
          </p:cNvPicPr>
          <p:nvPr/>
        </p:nvPicPr>
        <p:blipFill>
          <a:blip r:embed="rId5"/>
          <a:stretch>
            <a:fillRect/>
          </a:stretch>
        </p:blipFill>
        <p:spPr>
          <a:xfrm>
            <a:off x="4184848" y="3477023"/>
            <a:ext cx="4419600" cy="1028700"/>
          </a:xfrm>
          <a:prstGeom prst="rect">
            <a:avLst/>
          </a:prstGeom>
        </p:spPr>
      </p:pic>
      <p:pic>
        <p:nvPicPr>
          <p:cNvPr id="7" name="Picture 6"/>
          <p:cNvPicPr>
            <a:picLocks noChangeAspect="1"/>
          </p:cNvPicPr>
          <p:nvPr/>
        </p:nvPicPr>
        <p:blipFill>
          <a:blip r:embed="rId6"/>
          <a:stretch>
            <a:fillRect/>
          </a:stretch>
        </p:blipFill>
        <p:spPr>
          <a:xfrm>
            <a:off x="4184848" y="4987861"/>
            <a:ext cx="3685523" cy="621004"/>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6625592" y="851760"/>
            <a:ext cx="2143125" cy="2143125"/>
          </a:xfrm>
          <a:prstGeom prst="rect">
            <a:avLst/>
          </a:prstGeom>
        </p:spPr>
      </p:pic>
    </p:spTree>
    <p:extLst>
      <p:ext uri="{BB962C8B-B14F-4D97-AF65-F5344CB8AC3E}">
        <p14:creationId xmlns:p14="http://schemas.microsoft.com/office/powerpoint/2010/main" val="28894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715" y="912503"/>
            <a:ext cx="3581400" cy="4350841"/>
          </a:xfrm>
          <a:prstGeom prst="rect">
            <a:avLst/>
          </a:prstGeom>
        </p:spPr>
      </p:pic>
      <p:sp>
        <p:nvSpPr>
          <p:cNvPr id="4" name="Rectangle 3"/>
          <p:cNvSpPr/>
          <p:nvPr/>
        </p:nvSpPr>
        <p:spPr>
          <a:xfrm>
            <a:off x="0" y="6472536"/>
            <a:ext cx="9013371" cy="307777"/>
          </a:xfrm>
          <a:prstGeom prst="rect">
            <a:avLst/>
          </a:prstGeom>
        </p:spPr>
        <p:txBody>
          <a:bodyPr wrap="square">
            <a:spAutoFit/>
          </a:bodyPr>
          <a:lstStyle/>
          <a:p>
            <a:r>
              <a:rPr lang="en-US" sz="1400" dirty="0" smtClean="0">
                <a:solidFill>
                  <a:schemeClr val="bg1"/>
                </a:solidFill>
              </a:rPr>
              <a:t>Source: https</a:t>
            </a:r>
            <a:r>
              <a:rPr lang="en-US" sz="1400" dirty="0">
                <a:solidFill>
                  <a:schemeClr val="bg1"/>
                </a:solidFill>
              </a:rPr>
              <a:t>://www.tonybates.ca/2018/05/18/athabasca-universitys-centre-for-distance-education-to-close/</a:t>
            </a:r>
          </a:p>
        </p:txBody>
      </p:sp>
      <p:pic>
        <p:nvPicPr>
          <p:cNvPr id="6" name="Picture 5"/>
          <p:cNvPicPr>
            <a:picLocks noChangeAspect="1"/>
          </p:cNvPicPr>
          <p:nvPr/>
        </p:nvPicPr>
        <p:blipFill>
          <a:blip r:embed="rId3"/>
          <a:stretch>
            <a:fillRect/>
          </a:stretch>
        </p:blipFill>
        <p:spPr>
          <a:xfrm>
            <a:off x="821869" y="596816"/>
            <a:ext cx="3684816" cy="1645007"/>
          </a:xfrm>
          <a:prstGeom prst="rect">
            <a:avLst/>
          </a:prstGeom>
        </p:spPr>
      </p:pic>
      <p:sp>
        <p:nvSpPr>
          <p:cNvPr id="7" name="Rectangle 6"/>
          <p:cNvSpPr/>
          <p:nvPr/>
        </p:nvSpPr>
        <p:spPr>
          <a:xfrm>
            <a:off x="250370" y="3009543"/>
            <a:ext cx="4789716" cy="2985433"/>
          </a:xfrm>
          <a:prstGeom prst="rect">
            <a:avLst/>
          </a:prstGeom>
        </p:spPr>
        <p:txBody>
          <a:bodyPr wrap="square">
            <a:spAutoFit/>
          </a:bodyPr>
          <a:lstStyle/>
          <a:p>
            <a:pPr marL="285750" indent="-285750">
              <a:buFont typeface="Arial" panose="020B0604020202020204" pitchFamily="34" charset="0"/>
              <a:buChar char="•"/>
            </a:pPr>
            <a:r>
              <a:rPr lang="en-US" b="1" dirty="0">
                <a:solidFill>
                  <a:srgbClr val="333333"/>
                </a:solidFill>
                <a:latin typeface="Arial Rounded MT Bold" panose="020F0704030504030204" pitchFamily="34" charset="0"/>
              </a:rPr>
              <a:t>Randy </a:t>
            </a:r>
            <a:r>
              <a:rPr lang="en-US" b="1" dirty="0" smtClean="0">
                <a:solidFill>
                  <a:srgbClr val="333333"/>
                </a:solidFill>
                <a:latin typeface="Arial Rounded MT Bold" panose="020F0704030504030204" pitchFamily="34" charset="0"/>
              </a:rPr>
              <a:t>Garrison</a:t>
            </a:r>
          </a:p>
          <a:p>
            <a:pPr marL="285750" indent="-285750">
              <a:buFont typeface="Arial" panose="020B0604020202020204" pitchFamily="34" charset="0"/>
              <a:buChar char="•"/>
            </a:pPr>
            <a:r>
              <a:rPr lang="en-US" b="1" dirty="0" smtClean="0">
                <a:solidFill>
                  <a:srgbClr val="333333"/>
                </a:solidFill>
                <a:latin typeface="Arial Rounded MT Bold" panose="020F0704030504030204" pitchFamily="34" charset="0"/>
              </a:rPr>
              <a:t>George Siemens</a:t>
            </a:r>
            <a:r>
              <a:rPr lang="en-US" b="1" dirty="0">
                <a:solidFill>
                  <a:srgbClr val="333333"/>
                </a:solidFill>
                <a:latin typeface="Arial Rounded MT Bold" panose="020F0704030504030204" pitchFamily="34" charset="0"/>
              </a:rPr>
              <a:t> </a:t>
            </a:r>
          </a:p>
          <a:p>
            <a:pPr marL="285750" indent="-285750">
              <a:buFont typeface="Arial" panose="020B0604020202020204" pitchFamily="34" charset="0"/>
              <a:buChar char="•"/>
            </a:pPr>
            <a:r>
              <a:rPr lang="en-US" b="1" dirty="0">
                <a:solidFill>
                  <a:srgbClr val="005947"/>
                </a:solidFill>
                <a:latin typeface="Arial Rounded MT Bold" panose="020F0704030504030204" pitchFamily="34" charset="0"/>
              </a:rPr>
              <a:t>Dominique </a:t>
            </a:r>
            <a:r>
              <a:rPr lang="en-US" b="1" dirty="0" err="1" smtClean="0">
                <a:solidFill>
                  <a:srgbClr val="005947"/>
                </a:solidFill>
                <a:latin typeface="Arial Rounded MT Bold" panose="020F0704030504030204" pitchFamily="34" charset="0"/>
              </a:rPr>
              <a:t>Abrioux</a:t>
            </a:r>
            <a:r>
              <a:rPr lang="en-US" b="1" dirty="0" smtClean="0">
                <a:solidFill>
                  <a:srgbClr val="005947"/>
                </a:solidFill>
                <a:latin typeface="Arial Rounded MT Bold" panose="020F0704030504030204" pitchFamily="34" charset="0"/>
              </a:rPr>
              <a:t> </a:t>
            </a:r>
          </a:p>
          <a:p>
            <a:pPr marL="285750" indent="-285750">
              <a:buFont typeface="Arial" panose="020B0604020202020204" pitchFamily="34" charset="0"/>
              <a:buChar char="•"/>
            </a:pPr>
            <a:r>
              <a:rPr lang="en-US" b="1" dirty="0" smtClean="0">
                <a:solidFill>
                  <a:srgbClr val="333333"/>
                </a:solidFill>
                <a:latin typeface="Arial Rounded MT Bold" panose="020F0704030504030204" pitchFamily="34" charset="0"/>
              </a:rPr>
              <a:t>Terry Anderson</a:t>
            </a:r>
          </a:p>
          <a:p>
            <a:pPr marL="285750" indent="-285750">
              <a:buFont typeface="Arial" panose="020B0604020202020204" pitchFamily="34" charset="0"/>
              <a:buChar char="•"/>
            </a:pPr>
            <a:r>
              <a:rPr lang="en-US" b="1" dirty="0" smtClean="0">
                <a:solidFill>
                  <a:srgbClr val="333333"/>
                </a:solidFill>
                <a:latin typeface="Arial Rounded MT Bold" panose="020F0704030504030204" pitchFamily="34" charset="0"/>
              </a:rPr>
              <a:t>Jon </a:t>
            </a:r>
            <a:r>
              <a:rPr lang="en-US" b="1" dirty="0" err="1" smtClean="0">
                <a:solidFill>
                  <a:srgbClr val="333333"/>
                </a:solidFill>
                <a:latin typeface="Arial Rounded MT Bold" panose="020F0704030504030204" pitchFamily="34" charset="0"/>
              </a:rPr>
              <a:t>Baggaley</a:t>
            </a:r>
            <a:endParaRPr lang="en-US" b="1" dirty="0" smtClean="0">
              <a:solidFill>
                <a:srgbClr val="333333"/>
              </a:solidFill>
              <a:latin typeface="Arial Rounded MT Bold" panose="020F0704030504030204" pitchFamily="34" charset="0"/>
            </a:endParaRPr>
          </a:p>
          <a:p>
            <a:pPr marL="285750" indent="-285750">
              <a:buFont typeface="Arial" panose="020B0604020202020204" pitchFamily="34" charset="0"/>
              <a:buChar char="•"/>
            </a:pPr>
            <a:endParaRPr lang="en-US" b="1" dirty="0">
              <a:solidFill>
                <a:srgbClr val="333333"/>
              </a:solidFill>
              <a:latin typeface="Arial Rounded MT Bold" panose="020F0704030504030204" pitchFamily="34" charset="0"/>
            </a:endParaRPr>
          </a:p>
          <a:p>
            <a:pPr marL="285750" indent="-285750">
              <a:buFont typeface="Arial" panose="020B0604020202020204" pitchFamily="34" charset="0"/>
              <a:buChar char="•"/>
            </a:pPr>
            <a:r>
              <a:rPr lang="en-MY" sz="2000" b="1" i="1" dirty="0" smtClean="0">
                <a:latin typeface="Palatino Linotype" panose="02040502050505030304" pitchFamily="18" charset="0"/>
              </a:rPr>
              <a:t>“critical </a:t>
            </a:r>
            <a:r>
              <a:rPr lang="en-MY" sz="2000" b="1" i="1" dirty="0">
                <a:latin typeface="Palatino Linotype" panose="02040502050505030304" pitchFamily="18" charset="0"/>
              </a:rPr>
              <a:t>part of the infrastructure for distance education in Canada, providing courses and programs, research and leadership in this </a:t>
            </a:r>
            <a:r>
              <a:rPr lang="en-MY" sz="2000" b="1" i="1" dirty="0" smtClean="0">
                <a:latin typeface="Palatino Linotype" panose="02040502050505030304" pitchFamily="18" charset="0"/>
              </a:rPr>
              <a:t>field”</a:t>
            </a:r>
            <a:endParaRPr lang="en-US" sz="2000" b="1" i="1" dirty="0">
              <a:solidFill>
                <a:srgbClr val="333333"/>
              </a:solidFill>
              <a:latin typeface="Palatino Linotype" panose="02040502050505030304" pitchFamily="18" charset="0"/>
            </a:endParaRPr>
          </a:p>
        </p:txBody>
      </p:sp>
    </p:spTree>
    <p:extLst>
      <p:ext uri="{BB962C8B-B14F-4D97-AF65-F5344CB8AC3E}">
        <p14:creationId xmlns:p14="http://schemas.microsoft.com/office/powerpoint/2010/main" val="9398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500" fill="hold"/>
                                        <p:tgtEl>
                                          <p:spTgt spid="3"/>
                                        </p:tgtEl>
                                        <p:attrNameLst>
                                          <p:attrName>ppt_x</p:attrName>
                                        </p:attrNameLst>
                                      </p:cBhvr>
                                      <p:tavLst>
                                        <p:tav tm="0">
                                          <p:val>
                                            <p:strVal val="#ppt_x"/>
                                          </p:val>
                                        </p:tav>
                                        <p:tav tm="100000">
                                          <p:val>
                                            <p:strVal val="#ppt_x"/>
                                          </p:val>
                                        </p:tav>
                                      </p:tavLst>
                                    </p:anim>
                                    <p:anim calcmode="lin" valueType="num">
                                      <p:cBhvr additive="base">
                                        <p:cTn id="12" dur="2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 y="4488710"/>
            <a:ext cx="8208912" cy="1564534"/>
          </a:xfrm>
        </p:spPr>
        <p:txBody>
          <a:bodyPr>
            <a:noAutofit/>
          </a:bodyPr>
          <a:lstStyle/>
          <a:p>
            <a:r>
              <a:rPr lang="en-US" sz="3200" dirty="0"/>
              <a:t>I</a:t>
            </a:r>
            <a:r>
              <a:rPr lang="en-US" altLang="en-US" sz="3200" dirty="0"/>
              <a:t>n an age of robots, schools are teaching our children to be redundant</a:t>
            </a:r>
            <a:br>
              <a:rPr lang="en-US" altLang="en-US" sz="3200" dirty="0"/>
            </a:br>
            <a:r>
              <a:rPr lang="en-US" sz="2000" dirty="0">
                <a:solidFill>
                  <a:srgbClr val="002060"/>
                </a:solidFill>
              </a:rPr>
              <a:t>In the future, if you want a job, you must be as unlike a machine as possible: </a:t>
            </a:r>
            <a:r>
              <a:rPr lang="en-US" sz="2000" u="sng" dirty="0">
                <a:solidFill>
                  <a:srgbClr val="002060"/>
                </a:solidFill>
              </a:rPr>
              <a:t>creative</a:t>
            </a:r>
            <a:r>
              <a:rPr lang="en-US" sz="2000" dirty="0">
                <a:solidFill>
                  <a:srgbClr val="002060"/>
                </a:solidFill>
              </a:rPr>
              <a:t>, </a:t>
            </a:r>
            <a:r>
              <a:rPr lang="en-US" sz="2000" u="sng" dirty="0">
                <a:solidFill>
                  <a:srgbClr val="002060"/>
                </a:solidFill>
              </a:rPr>
              <a:t>critical</a:t>
            </a:r>
            <a:r>
              <a:rPr lang="en-US" sz="2000" dirty="0">
                <a:solidFill>
                  <a:srgbClr val="002060"/>
                </a:solidFill>
              </a:rPr>
              <a:t> and </a:t>
            </a:r>
            <a:r>
              <a:rPr lang="en-US" sz="2000" u="sng" dirty="0">
                <a:solidFill>
                  <a:srgbClr val="002060"/>
                </a:solidFill>
              </a:rPr>
              <a:t>socially </a:t>
            </a:r>
            <a:r>
              <a:rPr lang="en-US" sz="2000" u="sng" dirty="0" smtClean="0">
                <a:solidFill>
                  <a:srgbClr val="002060"/>
                </a:solidFill>
              </a:rPr>
              <a:t>skilled (team)</a:t>
            </a:r>
            <a:r>
              <a:rPr lang="en-US" sz="2000" dirty="0" smtClean="0">
                <a:solidFill>
                  <a:srgbClr val="002060"/>
                </a:solidFill>
              </a:rPr>
              <a:t>.</a:t>
            </a:r>
            <a:endParaRPr lang="en-US" sz="3200" dirty="0">
              <a:solidFill>
                <a:srgbClr val="002060"/>
              </a:solidFill>
            </a:endParaRPr>
          </a:p>
        </p:txBody>
      </p:sp>
      <p:sp>
        <p:nvSpPr>
          <p:cNvPr id="4" name="Rectangle 1"/>
          <p:cNvSpPr>
            <a:spLocks noChangeArrowheads="1"/>
          </p:cNvSpPr>
          <p:nvPr/>
        </p:nvSpPr>
        <p:spPr bwMode="auto">
          <a:xfrm>
            <a:off x="446315" y="2956059"/>
            <a:ext cx="5300636" cy="553998"/>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36449C"/>
              </a:solidFill>
              <a:effectLst/>
              <a:latin typeface="Arial Rounded MT Bold" panose="020F070403050403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826" y="302373"/>
            <a:ext cx="6033148" cy="4053038"/>
          </a:xfrm>
          <a:prstGeom prst="rect">
            <a:avLst/>
          </a:prstGeom>
        </p:spPr>
      </p:pic>
      <p:grpSp>
        <p:nvGrpSpPr>
          <p:cNvPr id="7" name="Group 6"/>
          <p:cNvGrpSpPr/>
          <p:nvPr/>
        </p:nvGrpSpPr>
        <p:grpSpPr>
          <a:xfrm>
            <a:off x="6286500" y="1702541"/>
            <a:ext cx="2857500" cy="2786169"/>
            <a:chOff x="6037788" y="1387928"/>
            <a:chExt cx="2857500" cy="2786169"/>
          </a:xfrm>
        </p:grpSpPr>
        <p:pic>
          <p:nvPicPr>
            <p:cNvPr id="1026" name="Picture 2" descr="George Monb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7788" y="1387928"/>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31152" y="3804765"/>
              <a:ext cx="1973297" cy="369332"/>
            </a:xfrm>
            <a:prstGeom prst="rect">
              <a:avLst/>
            </a:prstGeom>
          </p:spPr>
          <p:txBody>
            <a:bodyPr wrap="none">
              <a:spAutoFit/>
            </a:bodyPr>
            <a:lstStyle/>
            <a:p>
              <a:pPr lvl="0" eaLnBrk="0" fontAlgn="base" hangingPunct="0">
                <a:spcBef>
                  <a:spcPct val="0"/>
                </a:spcBef>
                <a:spcAft>
                  <a:spcPct val="0"/>
                </a:spcAft>
              </a:pPr>
              <a:r>
                <a:rPr lang="en-US" altLang="en-US" dirty="0">
                  <a:solidFill>
                    <a:srgbClr val="36449C"/>
                  </a:solidFill>
                  <a:latin typeface="Arial Rounded MT Bold" panose="020F0704030504030204" pitchFamily="34" charset="0"/>
                </a:rPr>
                <a:t>George Monbiot</a:t>
              </a:r>
            </a:p>
          </p:txBody>
        </p:sp>
      </p:grpSp>
      <p:grpSp>
        <p:nvGrpSpPr>
          <p:cNvPr id="12" name="Group 11"/>
          <p:cNvGrpSpPr/>
          <p:nvPr/>
        </p:nvGrpSpPr>
        <p:grpSpPr>
          <a:xfrm>
            <a:off x="6401174" y="0"/>
            <a:ext cx="2714625" cy="1994928"/>
            <a:chOff x="6401174" y="0"/>
            <a:chExt cx="2714625" cy="1994928"/>
          </a:xfrm>
        </p:grpSpPr>
        <p:pic>
          <p:nvPicPr>
            <p:cNvPr id="9" name="Picture 8"/>
            <p:cNvPicPr>
              <a:picLocks noChangeAspect="1"/>
            </p:cNvPicPr>
            <p:nvPr/>
          </p:nvPicPr>
          <p:blipFill>
            <a:blip r:embed="rId5"/>
            <a:stretch>
              <a:fillRect/>
            </a:stretch>
          </p:blipFill>
          <p:spPr>
            <a:xfrm>
              <a:off x="6429375" y="0"/>
              <a:ext cx="2571750" cy="1771650"/>
            </a:xfrm>
            <a:prstGeom prst="rect">
              <a:avLst/>
            </a:prstGeom>
          </p:spPr>
        </p:pic>
        <p:sp>
          <p:nvSpPr>
            <p:cNvPr id="10" name="Rectangle 9"/>
            <p:cNvSpPr/>
            <p:nvPr/>
          </p:nvSpPr>
          <p:spPr>
            <a:xfrm>
              <a:off x="6401174" y="1410153"/>
              <a:ext cx="2714625" cy="584775"/>
            </a:xfrm>
            <a:prstGeom prst="rect">
              <a:avLst/>
            </a:prstGeom>
          </p:spPr>
          <p:txBody>
            <a:bodyPr wrap="square">
              <a:spAutoFit/>
            </a:bodyPr>
            <a:lstStyle/>
            <a:p>
              <a:r>
                <a:rPr lang="en-US" sz="1600" dirty="0"/>
                <a:t>Wednesday 15 February 2017 07.00 GMT</a:t>
              </a:r>
            </a:p>
          </p:txBody>
        </p:sp>
      </p:grpSp>
      <p:sp>
        <p:nvSpPr>
          <p:cNvPr id="11" name="Rectangle 10"/>
          <p:cNvSpPr/>
          <p:nvPr/>
        </p:nvSpPr>
        <p:spPr>
          <a:xfrm>
            <a:off x="598713" y="6385453"/>
            <a:ext cx="7456714" cy="523220"/>
          </a:xfrm>
          <a:prstGeom prst="rect">
            <a:avLst/>
          </a:prstGeom>
        </p:spPr>
        <p:txBody>
          <a:bodyPr wrap="square">
            <a:spAutoFit/>
          </a:bodyPr>
          <a:lstStyle/>
          <a:p>
            <a:r>
              <a:rPr lang="en-US" sz="1400" b="1" dirty="0">
                <a:solidFill>
                  <a:schemeClr val="bg1"/>
                </a:solidFill>
              </a:rPr>
              <a:t>Source: https://www.theguardian.com/commentisfree/2017/feb/15/robots-schools-teaching-children-redundant-testing-learn-future</a:t>
            </a:r>
          </a:p>
        </p:txBody>
      </p:sp>
      <p:sp>
        <p:nvSpPr>
          <p:cNvPr id="3" name="Rectangle 2"/>
          <p:cNvSpPr/>
          <p:nvPr/>
        </p:nvSpPr>
        <p:spPr>
          <a:xfrm>
            <a:off x="3232351" y="340707"/>
            <a:ext cx="3004083"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latin typeface="Arial Rounded MT Bold" panose="020F0704030504030204" pitchFamily="34" charset="0"/>
              </a:rPr>
              <a:t>You exist, but your students </a:t>
            </a:r>
            <a:r>
              <a:rPr lang="en-US" dirty="0" smtClean="0">
                <a:solidFill>
                  <a:srgbClr val="FF0000"/>
                </a:solidFill>
                <a:latin typeface="Arial Rounded MT Bold" panose="020F0704030504030204" pitchFamily="34" charset="0"/>
              </a:rPr>
              <a:t>die</a:t>
            </a:r>
          </a:p>
          <a:p>
            <a:pPr marL="285750" indent="-285750">
              <a:buFont typeface="Arial" panose="020B0604020202020204" pitchFamily="34" charset="0"/>
              <a:buChar char="•"/>
            </a:pPr>
            <a:r>
              <a:rPr lang="en-US" dirty="0" smtClean="0">
                <a:solidFill>
                  <a:srgbClr val="FF0000"/>
                </a:solidFill>
                <a:latin typeface="Arial Rounded MT Bold" panose="020F0704030504030204" pitchFamily="34" charset="0"/>
              </a:rPr>
              <a:t>Stone Age ended not because they ran out of stones</a:t>
            </a:r>
            <a:endParaRPr lang="en-US"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0356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0"/>
                                        <p:tgtEl>
                                          <p:spTgt spid="12"/>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750"/>
                                        <p:tgtEl>
                                          <p:spTgt spid="5"/>
                                        </p:tgtEl>
                                      </p:cBhvr>
                                    </p:animEffect>
                                  </p:childTnLst>
                                </p:cTn>
                              </p:par>
                            </p:childTnLst>
                          </p:cTn>
                        </p:par>
                        <p:par>
                          <p:cTn id="12" fill="hold">
                            <p:stCondLst>
                              <p:cond delay="3500"/>
                            </p:stCondLst>
                            <p:childTnLst>
                              <p:par>
                                <p:cTn id="13" presetID="10" presetClass="entr" presetSubtype="0" fill="hold"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750"/>
                                        <p:tgtEl>
                                          <p:spTgt spid="7"/>
                                        </p:tgtEl>
                                      </p:cBhvr>
                                    </p:animEffect>
                                  </p:childTnLst>
                                </p:cTn>
                              </p:par>
                            </p:childTnLst>
                          </p:cTn>
                        </p:par>
                        <p:par>
                          <p:cTn id="16" fill="hold">
                            <p:stCondLst>
                              <p:cond delay="825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750"/>
                                        <p:tgtEl>
                                          <p:spTgt spid="2"/>
                                        </p:tgtEl>
                                      </p:cBhvr>
                                    </p:animEffect>
                                  </p:childTnLst>
                                </p:cTn>
                              </p:par>
                            </p:childTnLst>
                          </p:cTn>
                        </p:par>
                        <p:par>
                          <p:cTn id="20" fill="hold">
                            <p:stCondLst>
                              <p:cond delay="10000"/>
                            </p:stCondLst>
                            <p:childTnLst>
                              <p:par>
                                <p:cTn id="21" presetID="10" presetClass="entr" presetSubtype="0" fill="hold" grpId="0" nodeType="afterEffect">
                                  <p:stCondLst>
                                    <p:cond delay="50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250"/>
                                        <p:tgtEl>
                                          <p:spTgt spid="3">
                                            <p:txEl>
                                              <p:pRg st="0" end="0"/>
                                            </p:txEl>
                                          </p:spTgt>
                                        </p:tgtEl>
                                      </p:cBhvr>
                                    </p:animEffect>
                                  </p:childTnLst>
                                </p:cTn>
                              </p:par>
                            </p:childTnLst>
                          </p:cTn>
                        </p:par>
                        <p:par>
                          <p:cTn id="24" fill="hold">
                            <p:stCondLst>
                              <p:cond delay="16250"/>
                            </p:stCondLst>
                            <p:childTnLst>
                              <p:par>
                                <p:cTn id="25" presetID="10"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7" y="1340767"/>
            <a:ext cx="8208913" cy="4963779"/>
          </a:xfrm>
        </p:spPr>
        <p:txBody>
          <a:bodyPr>
            <a:normAutofit fontScale="70000" lnSpcReduction="20000"/>
          </a:bodyPr>
          <a:lstStyle/>
          <a:p>
            <a:pPr marL="0" indent="0">
              <a:buNone/>
            </a:pPr>
            <a:r>
              <a:rPr lang="en-US" sz="3200" dirty="0"/>
              <a:t>Collaboration U: Business and University Partnerships To Secure Talent Pipelines</a:t>
            </a:r>
          </a:p>
          <a:p>
            <a:pPr lvl="1"/>
            <a:r>
              <a:rPr lang="en-US" sz="2900" dirty="0"/>
              <a:t>Employers are struggling to find college graduates with the necessary skills for their jobs</a:t>
            </a:r>
            <a:endParaRPr lang="en-US" dirty="0"/>
          </a:p>
          <a:p>
            <a:pPr marL="0" indent="0">
              <a:buNone/>
            </a:pPr>
            <a:endParaRPr lang="en-US" dirty="0"/>
          </a:p>
          <a:p>
            <a:pPr marL="0" indent="0">
              <a:buNone/>
            </a:pPr>
            <a:r>
              <a:rPr lang="en-US" dirty="0"/>
              <a:t>Employers are encountering a "</a:t>
            </a:r>
            <a:r>
              <a:rPr lang="en-US" sz="4600" dirty="0"/>
              <a:t>significant and constantly growing skills gap in today's workforce</a:t>
            </a:r>
            <a:r>
              <a:rPr lang="en-US" dirty="0"/>
              <a:t>" and "</a:t>
            </a:r>
            <a:r>
              <a:rPr lang="en-US" sz="4500" dirty="0">
                <a:solidFill>
                  <a:srgbClr val="FF0000"/>
                </a:solidFill>
              </a:rPr>
              <a:t>there appears to be a </a:t>
            </a:r>
            <a:r>
              <a:rPr lang="en-US" sz="7700" dirty="0">
                <a:solidFill>
                  <a:srgbClr val="FF0000"/>
                </a:solidFill>
              </a:rPr>
              <a:t>disconnect</a:t>
            </a:r>
            <a:r>
              <a:rPr lang="en-US" sz="4500" dirty="0">
                <a:solidFill>
                  <a:srgbClr val="FF0000"/>
                </a:solidFill>
              </a:rPr>
              <a:t> between </a:t>
            </a:r>
            <a:r>
              <a:rPr lang="en-US" sz="4500" u="sng" dirty="0">
                <a:solidFill>
                  <a:srgbClr val="FF0000"/>
                </a:solidFill>
              </a:rPr>
              <a:t>higher education institutions</a:t>
            </a:r>
            <a:r>
              <a:rPr lang="en-US" sz="4500" dirty="0">
                <a:solidFill>
                  <a:srgbClr val="FF0000"/>
                </a:solidFill>
              </a:rPr>
              <a:t> that are preparing the next generation of workers and the </a:t>
            </a:r>
            <a:r>
              <a:rPr lang="en-US" sz="4500" u="sng" dirty="0">
                <a:solidFill>
                  <a:srgbClr val="FF0000"/>
                </a:solidFill>
              </a:rPr>
              <a:t>employers</a:t>
            </a:r>
            <a:r>
              <a:rPr lang="en-US" sz="4500" dirty="0">
                <a:solidFill>
                  <a:srgbClr val="FF0000"/>
                </a:solidFill>
              </a:rPr>
              <a:t> who expect to hire them</a:t>
            </a:r>
            <a:r>
              <a:rPr lang="en-US" sz="4500" dirty="0"/>
              <a:t>.</a:t>
            </a:r>
            <a:r>
              <a:rPr lang="en-US" dirty="0"/>
              <a:t>" </a:t>
            </a:r>
          </a:p>
          <a:p>
            <a:endParaRPr lang="en-US" dirty="0"/>
          </a:p>
        </p:txBody>
      </p:sp>
      <p:pic>
        <p:nvPicPr>
          <p:cNvPr id="4" name="Picture 3"/>
          <p:cNvPicPr>
            <a:picLocks noChangeAspect="1"/>
          </p:cNvPicPr>
          <p:nvPr/>
        </p:nvPicPr>
        <p:blipFill>
          <a:blip r:embed="rId2"/>
          <a:stretch>
            <a:fillRect/>
          </a:stretch>
        </p:blipFill>
        <p:spPr>
          <a:xfrm>
            <a:off x="297525" y="205675"/>
            <a:ext cx="3904762" cy="1000000"/>
          </a:xfrm>
          <a:prstGeom prst="rect">
            <a:avLst/>
          </a:prstGeom>
        </p:spPr>
      </p:pic>
      <p:sp>
        <p:nvSpPr>
          <p:cNvPr id="6" name="Rectangle 5"/>
          <p:cNvSpPr/>
          <p:nvPr/>
        </p:nvSpPr>
        <p:spPr>
          <a:xfrm>
            <a:off x="4300298" y="1651"/>
            <a:ext cx="4572000" cy="1231106"/>
          </a:xfrm>
          <a:prstGeom prst="rect">
            <a:avLst/>
          </a:prstGeom>
        </p:spPr>
        <p:txBody>
          <a:bodyPr>
            <a:spAutoFit/>
          </a:bodyPr>
          <a:lstStyle/>
          <a:p>
            <a:endParaRPr lang="en-US" sz="2000" dirty="0">
              <a:solidFill>
                <a:srgbClr val="000000"/>
              </a:solidFill>
              <a:latin typeface="Proxima Nova"/>
            </a:endParaRPr>
          </a:p>
          <a:p>
            <a:r>
              <a:rPr lang="en-US" dirty="0">
                <a:solidFill>
                  <a:srgbClr val="454545"/>
                </a:solidFill>
                <a:latin typeface="Proxima Nova"/>
              </a:rPr>
              <a:t>Author: Jenna </a:t>
            </a:r>
            <a:r>
              <a:rPr lang="en-US" dirty="0" err="1">
                <a:solidFill>
                  <a:srgbClr val="454545"/>
                </a:solidFill>
                <a:latin typeface="Proxima Nova"/>
              </a:rPr>
              <a:t>Filipkowski</a:t>
            </a:r>
            <a:r>
              <a:rPr lang="en-US" dirty="0">
                <a:solidFill>
                  <a:srgbClr val="454545"/>
                </a:solidFill>
                <a:latin typeface="Proxima Nova"/>
              </a:rPr>
              <a:t>, PhD (</a:t>
            </a:r>
            <a:r>
              <a:rPr lang="en-US" dirty="0">
                <a:solidFill>
                  <a:srgbClr val="1D6E8B"/>
                </a:solidFill>
                <a:latin typeface="Proxima Nova"/>
              </a:rPr>
              <a:t>Jenna.Filipkowski@HCI.org</a:t>
            </a:r>
            <a:r>
              <a:rPr lang="en-US" dirty="0">
                <a:solidFill>
                  <a:srgbClr val="454545"/>
                </a:solidFill>
                <a:latin typeface="Proxima Nova"/>
              </a:rPr>
              <a:t>) </a:t>
            </a:r>
          </a:p>
          <a:p>
            <a:r>
              <a:rPr lang="en-US" dirty="0">
                <a:solidFill>
                  <a:srgbClr val="454545"/>
                </a:solidFill>
                <a:latin typeface="Proxima Nova"/>
              </a:rPr>
              <a:t>Publication date: June 30, 2015 v.2 </a:t>
            </a:r>
            <a:endParaRPr lang="en-US" dirty="0"/>
          </a:p>
        </p:txBody>
      </p:sp>
      <p:sp>
        <p:nvSpPr>
          <p:cNvPr id="5" name="TextBox 4"/>
          <p:cNvSpPr txBox="1"/>
          <p:nvPr/>
        </p:nvSpPr>
        <p:spPr>
          <a:xfrm>
            <a:off x="167032" y="5809261"/>
            <a:ext cx="8904781" cy="646331"/>
          </a:xfrm>
          <a:prstGeom prst="rect">
            <a:avLst/>
          </a:prstGeom>
          <a:noFill/>
        </p:spPr>
        <p:txBody>
          <a:bodyPr wrap="square" rtlCol="0">
            <a:spAutoFit/>
          </a:bodyPr>
          <a:lstStyle/>
          <a:p>
            <a:r>
              <a:rPr lang="en-US" sz="1200" dirty="0">
                <a:solidFill>
                  <a:srgbClr val="002060"/>
                </a:solidFill>
                <a:latin typeface="Arial Rounded MT Bold" panose="020F0704030504030204" pitchFamily="34" charset="0"/>
              </a:rPr>
              <a:t>Source: Human Capital Institute (2015), Collaboration U: Business and University Partnerships To Secure Talent Pipelines. http://www.hci.org/hr-research/collaboration-u-business-and-university-partnerships-secure-talent-pipelines</a:t>
            </a:r>
          </a:p>
        </p:txBody>
      </p:sp>
      <p:sp>
        <p:nvSpPr>
          <p:cNvPr id="7" name="Rectangle 6"/>
          <p:cNvSpPr/>
          <p:nvPr/>
        </p:nvSpPr>
        <p:spPr>
          <a:xfrm>
            <a:off x="395536" y="3886200"/>
            <a:ext cx="3719264" cy="55345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2505" y="2646947"/>
            <a:ext cx="8679793" cy="309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67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4000"/>
                                        <p:tgtEl>
                                          <p:spTgt spid="3">
                                            <p:txEl>
                                              <p:pRg st="3" end="3"/>
                                            </p:txEl>
                                          </p:spTgt>
                                        </p:tgtEl>
                                      </p:cBhvr>
                                    </p:animEffect>
                                  </p:childTnLst>
                                </p:cTn>
                              </p:par>
                            </p:childTnLst>
                          </p:cTn>
                        </p:par>
                        <p:par>
                          <p:cTn id="12" fill="hold">
                            <p:stCondLst>
                              <p:cond delay="8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6335486"/>
          </a:xfrm>
          <a:solidFill>
            <a:srgbClr val="FF0000"/>
          </a:solidFill>
        </p:spPr>
        <p:txBody>
          <a:bodyPr/>
          <a:lstStyle/>
          <a:p>
            <a:r>
              <a:rPr lang="en-US">
                <a:solidFill>
                  <a:schemeClr val="bg1"/>
                </a:solidFill>
              </a:rPr>
              <a:t>Answer </a:t>
            </a:r>
            <a:r>
              <a:rPr lang="en-US" smtClean="0">
                <a:solidFill>
                  <a:schemeClr val="bg1"/>
                </a:solidFill>
              </a:rPr>
              <a:t>#</a:t>
            </a:r>
            <a:r>
              <a:rPr lang="en-US">
                <a:solidFill>
                  <a:schemeClr val="bg1"/>
                </a:solidFill>
              </a:rPr>
              <a:t>2</a:t>
            </a:r>
            <a:r>
              <a:rPr lang="en-US" smtClean="0">
                <a:solidFill>
                  <a:schemeClr val="bg1"/>
                </a:solidFill>
              </a:rPr>
              <a:t/>
            </a:r>
            <a:br>
              <a:rPr lang="en-US" smtClean="0">
                <a:solidFill>
                  <a:schemeClr val="bg1"/>
                </a:solidFill>
              </a:rPr>
            </a:br>
            <a:r>
              <a:rPr lang="en-US">
                <a:solidFill>
                  <a:schemeClr val="bg1"/>
                </a:solidFill>
              </a:rPr>
              <a:t/>
            </a:r>
            <a:br>
              <a:rPr lang="en-US">
                <a:solidFill>
                  <a:schemeClr val="bg1"/>
                </a:solidFill>
              </a:rPr>
            </a:br>
            <a:r>
              <a:rPr lang="en-US" smtClean="0">
                <a:solidFill>
                  <a:schemeClr val="bg1"/>
                </a:solidFill>
              </a:rPr>
              <a:t>Do </a:t>
            </a:r>
            <a:r>
              <a:rPr lang="en-US" dirty="0" smtClean="0">
                <a:solidFill>
                  <a:schemeClr val="bg1"/>
                </a:solidFill>
              </a:rPr>
              <a:t>something great</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10851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something great #1</a:t>
            </a:r>
            <a:endParaRPr lang="en-US" dirty="0"/>
          </a:p>
        </p:txBody>
      </p:sp>
      <p:pic>
        <p:nvPicPr>
          <p:cNvPr id="4" name="Picture 3"/>
          <p:cNvPicPr>
            <a:picLocks noChangeAspect="1"/>
          </p:cNvPicPr>
          <p:nvPr/>
        </p:nvPicPr>
        <p:blipFill>
          <a:blip r:embed="rId2"/>
          <a:stretch>
            <a:fillRect/>
          </a:stretch>
        </p:blipFill>
        <p:spPr>
          <a:xfrm>
            <a:off x="673554" y="1647145"/>
            <a:ext cx="4400550" cy="1038225"/>
          </a:xfrm>
          <a:prstGeom prst="rect">
            <a:avLst/>
          </a:prstGeom>
        </p:spPr>
      </p:pic>
      <p:pic>
        <p:nvPicPr>
          <p:cNvPr id="7" name="Picture 6"/>
          <p:cNvPicPr>
            <a:picLocks noChangeAspect="1"/>
          </p:cNvPicPr>
          <p:nvPr/>
        </p:nvPicPr>
        <p:blipFill>
          <a:blip r:embed="rId3"/>
          <a:stretch>
            <a:fillRect/>
          </a:stretch>
        </p:blipFill>
        <p:spPr>
          <a:xfrm>
            <a:off x="1713140" y="3124880"/>
            <a:ext cx="7056958" cy="1109663"/>
          </a:xfrm>
          <a:prstGeom prst="rect">
            <a:avLst/>
          </a:prstGeom>
        </p:spPr>
      </p:pic>
      <p:pic>
        <p:nvPicPr>
          <p:cNvPr id="9" name="Picture 8"/>
          <p:cNvPicPr>
            <a:picLocks noChangeAspect="1"/>
          </p:cNvPicPr>
          <p:nvPr/>
        </p:nvPicPr>
        <p:blipFill>
          <a:blip r:embed="rId4"/>
          <a:stretch>
            <a:fillRect/>
          </a:stretch>
        </p:blipFill>
        <p:spPr>
          <a:xfrm>
            <a:off x="4282168" y="4469947"/>
            <a:ext cx="3105150" cy="1466850"/>
          </a:xfrm>
          <a:prstGeom prst="rect">
            <a:avLst/>
          </a:prstGeom>
        </p:spPr>
      </p:pic>
    </p:spTree>
    <p:extLst>
      <p:ext uri="{BB962C8B-B14F-4D97-AF65-F5344CB8AC3E}">
        <p14:creationId xmlns:p14="http://schemas.microsoft.com/office/powerpoint/2010/main" val="58132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a:bodyPr>
          <a:lstStyle/>
          <a:p>
            <a:endParaRPr lang="en-US"/>
          </a:p>
        </p:txBody>
      </p:sp>
      <p:sp>
        <p:nvSpPr>
          <p:cNvPr id="7" name="Content Placeholder 6"/>
          <p:cNvSpPr>
            <a:spLocks noGrp="1"/>
          </p:cNvSpPr>
          <p:nvPr>
            <p:ph sz="half" idx="2"/>
          </p:nvPr>
        </p:nvSpPr>
        <p:spPr/>
        <p:txBody>
          <a:bodyPr>
            <a:normAutofit fontScale="92500"/>
          </a:bodyPr>
          <a:lstStyle/>
          <a:p>
            <a:pPr marL="228600" indent="-228600">
              <a:buClr>
                <a:srgbClr val="002060"/>
              </a:buClr>
              <a:buFont typeface="Arial" panose="020B0604020202020204" pitchFamily="34" charset="0"/>
              <a:buChar char="•"/>
            </a:pPr>
            <a:r>
              <a:rPr lang="en-US" dirty="0" smtClean="0"/>
              <a:t>Campus wide lecture recording</a:t>
            </a:r>
          </a:p>
          <a:p>
            <a:pPr marL="228600" indent="-228600">
              <a:buClr>
                <a:srgbClr val="002060"/>
              </a:buClr>
              <a:buFont typeface="Arial" panose="020B0604020202020204" pitchFamily="34" charset="0"/>
              <a:buChar char="•"/>
            </a:pPr>
            <a:r>
              <a:rPr lang="en-US" dirty="0"/>
              <a:t>Clickers for social learning</a:t>
            </a:r>
          </a:p>
          <a:p>
            <a:pPr marL="228600" indent="-228600">
              <a:buClr>
                <a:srgbClr val="002060"/>
              </a:buClr>
              <a:buFont typeface="Arial" panose="020B0604020202020204" pitchFamily="34" charset="0"/>
              <a:buChar char="•"/>
            </a:pPr>
            <a:r>
              <a:rPr lang="en-US" dirty="0" smtClean="0"/>
              <a:t>Learning Spaces for </a:t>
            </a:r>
            <a:r>
              <a:rPr lang="en-US" dirty="0" smtClean="0"/>
              <a:t>socio-constructivist learning</a:t>
            </a:r>
            <a:endParaRPr lang="en-US" dirty="0" smtClean="0"/>
          </a:p>
          <a:p>
            <a:pPr marL="228600" indent="-228600">
              <a:buClr>
                <a:srgbClr val="002060"/>
              </a:buClr>
              <a:buFont typeface="Arial" panose="020B0604020202020204" pitchFamily="34" charset="0"/>
              <a:buChar char="•"/>
            </a:pPr>
            <a:r>
              <a:rPr lang="en-US" dirty="0" smtClean="0"/>
              <a:t>LAMS for online social learning and learning engagement</a:t>
            </a:r>
            <a:endParaRPr lang="en-US" dirty="0"/>
          </a:p>
        </p:txBody>
      </p:sp>
      <p:pic>
        <p:nvPicPr>
          <p:cNvPr id="4" name="Picture 3"/>
          <p:cNvPicPr>
            <a:picLocks noChangeAspect="1"/>
          </p:cNvPicPr>
          <p:nvPr/>
        </p:nvPicPr>
        <p:blipFill rotWithShape="1">
          <a:blip r:embed="rId2"/>
          <a:srcRect b="12569"/>
          <a:stretch/>
        </p:blipFill>
        <p:spPr>
          <a:xfrm>
            <a:off x="822960" y="1253681"/>
            <a:ext cx="3400697" cy="1935833"/>
          </a:xfrm>
          <a:prstGeom prst="rect">
            <a:avLst/>
          </a:prstGeom>
        </p:spPr>
      </p:pic>
      <p:sp>
        <p:nvSpPr>
          <p:cNvPr id="8" name="Title 1"/>
          <p:cNvSpPr>
            <a:spLocks noGrp="1"/>
          </p:cNvSpPr>
          <p:nvPr>
            <p:ph type="title"/>
          </p:nvPr>
        </p:nvSpPr>
        <p:spPr/>
        <p:txBody>
          <a:bodyPr/>
          <a:lstStyle/>
          <a:p>
            <a:r>
              <a:rPr lang="en-US" dirty="0" smtClean="0"/>
              <a:t>Do something great #2</a:t>
            </a:r>
            <a:endParaRPr lang="en-US" dirty="0"/>
          </a:p>
        </p:txBody>
      </p:sp>
    </p:spTree>
    <p:extLst>
      <p:ext uri="{BB962C8B-B14F-4D97-AF65-F5344CB8AC3E}">
        <p14:creationId xmlns:p14="http://schemas.microsoft.com/office/powerpoint/2010/main" val="66372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4794" y="447335"/>
            <a:ext cx="9144001" cy="564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5836" y="56472"/>
            <a:ext cx="8512628" cy="781726"/>
          </a:xfrm>
        </p:spPr>
        <p:txBody>
          <a:bodyPr>
            <a:noAutofit/>
          </a:bodyPr>
          <a:lstStyle/>
          <a:p>
            <a:pPr algn="l"/>
            <a:r>
              <a:rPr lang="en-US" dirty="0">
                <a:latin typeface="Arial Rounded MT Bold" pitchFamily="34" charset="0"/>
              </a:rPr>
              <a:t>Gen Y &amp; Z Students</a:t>
            </a:r>
            <a:endParaRPr lang="en-AU" dirty="0">
              <a:latin typeface="Arial Rounded MT Bold" pitchFamily="34" charset="0"/>
            </a:endParaRPr>
          </a:p>
        </p:txBody>
      </p:sp>
      <p:sp>
        <p:nvSpPr>
          <p:cNvPr id="4" name="Content Placeholder 3"/>
          <p:cNvSpPr txBox="1">
            <a:spLocks noGrp="1"/>
          </p:cNvSpPr>
          <p:nvPr>
            <p:ph sz="half" idx="1"/>
          </p:nvPr>
        </p:nvSpPr>
        <p:spPr>
          <a:xfrm>
            <a:off x="457200" y="839501"/>
            <a:ext cx="4237630" cy="525169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180975" indent="-180975">
              <a:buFont typeface="Arial"/>
              <a:buChar char="•"/>
            </a:pPr>
            <a:r>
              <a:rPr lang="en-US" sz="2800" dirty="0">
                <a:solidFill>
                  <a:srgbClr val="002060"/>
                </a:solidFill>
                <a:latin typeface="Arial Rounded MT Bold" pitchFamily="34" charset="0"/>
              </a:rPr>
              <a:t>Tech savvy</a:t>
            </a:r>
          </a:p>
          <a:p>
            <a:pPr marL="581025" lvl="1" indent="-180975">
              <a:buFont typeface="Arial"/>
              <a:buChar char="•"/>
            </a:pPr>
            <a:r>
              <a:rPr lang="en-US" sz="2000" dirty="0">
                <a:solidFill>
                  <a:srgbClr val="002060"/>
                </a:solidFill>
                <a:latin typeface="Arial Rounded MT Bold" pitchFamily="34" charset="0"/>
              </a:rPr>
              <a:t>Continually connected on smart mobile devices</a:t>
            </a:r>
          </a:p>
          <a:p>
            <a:pPr marL="581025" lvl="1" indent="-180975">
              <a:buFont typeface="Arial"/>
              <a:buChar char="•"/>
            </a:pPr>
            <a:r>
              <a:rPr lang="en-US" sz="2000" dirty="0">
                <a:solidFill>
                  <a:srgbClr val="002060"/>
                </a:solidFill>
                <a:latin typeface="Arial Rounded MT Bold" pitchFamily="34" charset="0"/>
              </a:rPr>
              <a:t>Socially connected</a:t>
            </a:r>
          </a:p>
          <a:p>
            <a:pPr marL="581025" lvl="1" indent="-180975">
              <a:buFont typeface="Arial"/>
              <a:buChar char="•"/>
            </a:pPr>
            <a:endParaRPr lang="en-US" sz="2000" dirty="0">
              <a:solidFill>
                <a:srgbClr val="002060"/>
              </a:solidFill>
              <a:latin typeface="Arial Rounded MT Bold" pitchFamily="34" charset="0"/>
            </a:endParaRPr>
          </a:p>
          <a:p>
            <a:pPr marL="180975" indent="-180975">
              <a:buFont typeface="Arial"/>
              <a:buChar char="•"/>
            </a:pPr>
            <a:r>
              <a:rPr lang="en-US" sz="2800" dirty="0">
                <a:solidFill>
                  <a:srgbClr val="002060"/>
                </a:solidFill>
                <a:latin typeface="Arial Rounded MT Bold" pitchFamily="34" charset="0"/>
              </a:rPr>
              <a:t>Cosmopolitan</a:t>
            </a:r>
          </a:p>
          <a:p>
            <a:pPr marL="581025" lvl="1" indent="-180975">
              <a:buFont typeface="Arial"/>
              <a:buChar char="•"/>
            </a:pPr>
            <a:r>
              <a:rPr lang="en-US" sz="2000" dirty="0">
                <a:solidFill>
                  <a:srgbClr val="002060"/>
                </a:solidFill>
                <a:latin typeface="Arial Rounded MT Bold" pitchFamily="34" charset="0"/>
              </a:rPr>
              <a:t>Influenced by peers</a:t>
            </a:r>
          </a:p>
          <a:p>
            <a:pPr marL="581025" lvl="1" indent="-180975">
              <a:buFont typeface="Arial"/>
              <a:buChar char="•"/>
            </a:pPr>
            <a:r>
              <a:rPr lang="en-US" sz="2000" dirty="0">
                <a:solidFill>
                  <a:srgbClr val="002060"/>
                </a:solidFill>
                <a:latin typeface="Arial Rounded MT Bold" pitchFamily="34" charset="0"/>
              </a:rPr>
              <a:t>Social concerns</a:t>
            </a:r>
          </a:p>
          <a:p>
            <a:pPr marL="581025" lvl="1" indent="-180975">
              <a:buFont typeface="Arial"/>
              <a:buChar char="•"/>
            </a:pPr>
            <a:r>
              <a:rPr lang="en-US" sz="2000" dirty="0">
                <a:solidFill>
                  <a:srgbClr val="002060"/>
                </a:solidFill>
                <a:latin typeface="Arial Rounded MT Bold" pitchFamily="34" charset="0"/>
              </a:rPr>
              <a:t>More universally homogenous</a:t>
            </a:r>
          </a:p>
          <a:p>
            <a:pPr marL="180975" indent="-180975">
              <a:buFont typeface="Arial"/>
              <a:buChar char="•"/>
            </a:pPr>
            <a:r>
              <a:rPr lang="en-US" dirty="0">
                <a:solidFill>
                  <a:srgbClr val="002060"/>
                </a:solidFill>
                <a:latin typeface="Arial Rounded MT Bold" pitchFamily="34" charset="0"/>
              </a:rPr>
              <a:t>Short attention span</a:t>
            </a:r>
          </a:p>
          <a:p>
            <a:pPr marL="581025" lvl="1" indent="-180975">
              <a:buFont typeface="Arial"/>
              <a:buChar char="•"/>
            </a:pPr>
            <a:r>
              <a:rPr lang="en-US" sz="2000" dirty="0">
                <a:solidFill>
                  <a:srgbClr val="002060"/>
                </a:solidFill>
                <a:latin typeface="Arial Rounded MT Bold" pitchFamily="34" charset="0"/>
              </a:rPr>
              <a:t>Skim text and information quickly</a:t>
            </a:r>
          </a:p>
          <a:p>
            <a:pPr marL="581025" lvl="1" indent="-180975">
              <a:buFont typeface="Arial"/>
              <a:buChar char="•"/>
            </a:pPr>
            <a:r>
              <a:rPr lang="en-US" sz="2000" dirty="0">
                <a:solidFill>
                  <a:srgbClr val="002060"/>
                </a:solidFill>
                <a:latin typeface="Arial Rounded MT Bold" pitchFamily="34" charset="0"/>
              </a:rPr>
              <a:t>Demand personal attention</a:t>
            </a:r>
          </a:p>
        </p:txBody>
      </p:sp>
      <p:sp>
        <p:nvSpPr>
          <p:cNvPr id="3" name="Content Placeholder 2"/>
          <p:cNvSpPr>
            <a:spLocks noGrp="1"/>
          </p:cNvSpPr>
          <p:nvPr>
            <p:ph sz="half" idx="2"/>
          </p:nvPr>
        </p:nvSpPr>
        <p:spPr>
          <a:xfrm>
            <a:off x="4648200" y="839503"/>
            <a:ext cx="4372970" cy="4525963"/>
          </a:xfrm>
        </p:spPr>
        <p:txBody>
          <a:bodyPr>
            <a:normAutofit lnSpcReduction="10000"/>
          </a:bodyPr>
          <a:lstStyle/>
          <a:p>
            <a:pPr marL="180975" indent="-180975">
              <a:buFont typeface="Arial"/>
              <a:buChar char="•"/>
            </a:pPr>
            <a:r>
              <a:rPr lang="en-US" dirty="0">
                <a:solidFill>
                  <a:srgbClr val="002060"/>
                </a:solidFill>
                <a:latin typeface="Arial Rounded MT Bold" pitchFamily="34" charset="0"/>
              </a:rPr>
              <a:t>Achievement oriented</a:t>
            </a:r>
          </a:p>
          <a:p>
            <a:pPr marL="581025" lvl="1" indent="-180975">
              <a:buFont typeface="Arial"/>
              <a:buChar char="•"/>
            </a:pPr>
            <a:r>
              <a:rPr lang="en-US" sz="2000" dirty="0">
                <a:solidFill>
                  <a:srgbClr val="002060"/>
                </a:solidFill>
                <a:latin typeface="Arial Rounded MT Bold" pitchFamily="34" charset="0"/>
              </a:rPr>
              <a:t>Seek recognition, fame and feedback</a:t>
            </a:r>
          </a:p>
          <a:p>
            <a:pPr marL="581025" lvl="1" indent="-180975">
              <a:buFont typeface="Arial"/>
              <a:buChar char="•"/>
            </a:pPr>
            <a:r>
              <a:rPr lang="en-SG" sz="2000" dirty="0">
                <a:solidFill>
                  <a:srgbClr val="002060"/>
                </a:solidFill>
                <a:latin typeface="Arial Rounded MT Bold" pitchFamily="34" charset="0"/>
              </a:rPr>
              <a:t>Wants meaningful work and a solid learning curve</a:t>
            </a:r>
          </a:p>
          <a:p>
            <a:pPr marL="581025" lvl="1" indent="-180975">
              <a:buFont typeface="Arial"/>
              <a:buChar char="•"/>
            </a:pPr>
            <a:r>
              <a:rPr lang="en-SG" sz="2000" dirty="0"/>
              <a:t>Stronger </a:t>
            </a:r>
            <a:r>
              <a:rPr lang="en-SG" sz="2000" dirty="0" err="1"/>
              <a:t>entrepreneural</a:t>
            </a:r>
            <a:r>
              <a:rPr lang="en-SG" sz="2000" dirty="0"/>
              <a:t> spirit</a:t>
            </a:r>
            <a:endParaRPr lang="en-SG" sz="2000" dirty="0">
              <a:solidFill>
                <a:srgbClr val="002060"/>
              </a:solidFill>
              <a:latin typeface="Arial Rounded MT Bold" pitchFamily="34" charset="0"/>
            </a:endParaRPr>
          </a:p>
          <a:p>
            <a:pPr marL="581025" lvl="1" indent="-180975">
              <a:buFont typeface="Arial"/>
              <a:buChar char="•"/>
            </a:pPr>
            <a:endParaRPr lang="en-SG" sz="2000" dirty="0">
              <a:solidFill>
                <a:srgbClr val="002060"/>
              </a:solidFill>
              <a:latin typeface="Arial Rounded MT Bold" pitchFamily="34" charset="0"/>
            </a:endParaRPr>
          </a:p>
          <a:p>
            <a:pPr marL="180975" indent="-180975">
              <a:buFont typeface="Arial"/>
              <a:buChar char="•"/>
            </a:pPr>
            <a:r>
              <a:rPr lang="en-SG" dirty="0">
                <a:solidFill>
                  <a:srgbClr val="002060"/>
                </a:solidFill>
                <a:latin typeface="Arial Rounded MT Bold" pitchFamily="34" charset="0"/>
              </a:rPr>
              <a:t>Team-Oriented</a:t>
            </a:r>
          </a:p>
          <a:p>
            <a:pPr marL="581025" lvl="1" indent="-180975">
              <a:buFont typeface="Arial"/>
              <a:buChar char="•"/>
            </a:pPr>
            <a:r>
              <a:rPr lang="en-SG" sz="2000" dirty="0">
                <a:solidFill>
                  <a:srgbClr val="002060"/>
                </a:solidFill>
                <a:latin typeface="Arial Rounded MT Bold" pitchFamily="34" charset="0"/>
              </a:rPr>
              <a:t>Value teamwork and seek the input and affirmation of others</a:t>
            </a:r>
          </a:p>
          <a:p>
            <a:pPr marL="581025" lvl="1" indent="-180975">
              <a:buFont typeface="Arial"/>
              <a:buChar char="•"/>
            </a:pPr>
            <a:r>
              <a:rPr lang="en-SG" sz="2000" dirty="0">
                <a:solidFill>
                  <a:srgbClr val="002060"/>
                </a:solidFill>
                <a:latin typeface="Arial Rounded MT Bold" pitchFamily="34" charset="0"/>
              </a:rPr>
              <a:t>Loyal, committed and wants to be included and involved</a:t>
            </a:r>
          </a:p>
          <a:p>
            <a:pPr marL="581025" lvl="1" indent="-180975">
              <a:buFont typeface="Arial"/>
              <a:buChar char="•"/>
            </a:pPr>
            <a:r>
              <a:rPr lang="en-SG" sz="2000" dirty="0"/>
              <a:t>Connected closer to friends than families</a:t>
            </a:r>
            <a:endParaRPr lang="en-SG" sz="2000" dirty="0">
              <a:solidFill>
                <a:srgbClr val="002060"/>
              </a:solidFill>
              <a:latin typeface="Arial Rounded MT Bold" pitchFamily="34" charset="0"/>
            </a:endParaRPr>
          </a:p>
        </p:txBody>
      </p:sp>
      <p:sp>
        <p:nvSpPr>
          <p:cNvPr id="6" name="Rectangle 5"/>
          <p:cNvSpPr/>
          <p:nvPr/>
        </p:nvSpPr>
        <p:spPr>
          <a:xfrm>
            <a:off x="5013198" y="1267661"/>
            <a:ext cx="3956631" cy="1436914"/>
          </a:xfrm>
          <a:prstGeom prst="rect">
            <a:avLst/>
          </a:prstGeom>
          <a:noFill/>
          <a:ln w="57150">
            <a:solidFill>
              <a:srgbClr val="FF0000"/>
            </a:solidFill>
          </a:ln>
          <a:effectLst>
            <a:glow rad="228600">
              <a:srgbClr val="FFFF00">
                <a:alpha val="46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solidFill>
                <a:srgbClr val="002060"/>
              </a:solidFill>
            </a:endParaRPr>
          </a:p>
        </p:txBody>
      </p:sp>
      <p:sp>
        <p:nvSpPr>
          <p:cNvPr id="8" name="Rectangle 7"/>
          <p:cNvSpPr/>
          <p:nvPr/>
        </p:nvSpPr>
        <p:spPr>
          <a:xfrm>
            <a:off x="724228" y="1270907"/>
            <a:ext cx="3956631" cy="1123377"/>
          </a:xfrm>
          <a:prstGeom prst="rect">
            <a:avLst/>
          </a:prstGeom>
          <a:noFill/>
          <a:ln w="57150">
            <a:solidFill>
              <a:srgbClr val="FF0000"/>
            </a:solidFill>
          </a:ln>
          <a:effectLst>
            <a:glow rad="228600">
              <a:srgbClr val="FFFF00">
                <a:alpha val="46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solidFill>
                <a:srgbClr val="002060"/>
              </a:solidFill>
            </a:endParaRPr>
          </a:p>
        </p:txBody>
      </p:sp>
      <p:sp>
        <p:nvSpPr>
          <p:cNvPr id="9" name="Rectangle 8"/>
          <p:cNvSpPr/>
          <p:nvPr/>
        </p:nvSpPr>
        <p:spPr>
          <a:xfrm>
            <a:off x="5013197" y="3490639"/>
            <a:ext cx="4007973" cy="1898891"/>
          </a:xfrm>
          <a:prstGeom prst="rect">
            <a:avLst/>
          </a:prstGeom>
          <a:noFill/>
          <a:ln w="57150">
            <a:solidFill>
              <a:srgbClr val="FF0000"/>
            </a:solidFill>
          </a:ln>
          <a:effectLst>
            <a:glow rad="228600">
              <a:srgbClr val="FFFF00">
                <a:alpha val="46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solidFill>
                <a:srgbClr val="002060"/>
              </a:solidFill>
            </a:endParaRPr>
          </a:p>
        </p:txBody>
      </p:sp>
    </p:spTree>
    <p:extLst>
      <p:ext uri="{BB962C8B-B14F-4D97-AF65-F5344CB8AC3E}">
        <p14:creationId xmlns:p14="http://schemas.microsoft.com/office/powerpoint/2010/main" val="401244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6000"/>
                                        <p:tgtEl>
                                          <p:spTgt spid="1026"/>
                                        </p:tgtEl>
                                      </p:cBhvr>
                                    </p:animEffect>
                                  </p:childTnLst>
                                </p:cTn>
                              </p:par>
                            </p:childTnLst>
                          </p:cTn>
                        </p:par>
                        <p:par>
                          <p:cTn id="8" fill="hold">
                            <p:stCondLst>
                              <p:cond delay="600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500"/>
                                        <p:tgtEl>
                                          <p:spTgt spid="4">
                                            <p:txEl>
                                              <p:pRg st="0" end="0"/>
                                            </p:txEl>
                                          </p:spTgt>
                                        </p:tgtEl>
                                      </p:cBhvr>
                                    </p:animEffect>
                                  </p:childTnLst>
                                </p:cTn>
                              </p:par>
                            </p:childTnLst>
                          </p:cTn>
                        </p:par>
                        <p:par>
                          <p:cTn id="12" fill="hold">
                            <p:stCondLst>
                              <p:cond delay="6500"/>
                            </p:stCondLst>
                            <p:childTnLst>
                              <p:par>
                                <p:cTn id="13" presetID="22" presetClass="entr" presetSubtype="1"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500"/>
                                        <p:tgtEl>
                                          <p:spTgt spid="4">
                                            <p:txEl>
                                              <p:pRg st="1" end="1"/>
                                            </p:tx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up)">
                                      <p:cBhvr>
                                        <p:cTn id="19" dur="500"/>
                                        <p:tgtEl>
                                          <p:spTgt spid="4">
                                            <p:txEl>
                                              <p:pRg st="2" end="2"/>
                                            </p:txEl>
                                          </p:spTgt>
                                        </p:tgtEl>
                                      </p:cBhvr>
                                    </p:animEffect>
                                  </p:childTnLst>
                                </p:cTn>
                              </p:par>
                            </p:childTnLst>
                          </p:cTn>
                        </p:par>
                        <p:par>
                          <p:cTn id="20" fill="hold">
                            <p:stCondLst>
                              <p:cond delay="7500"/>
                            </p:stCondLst>
                            <p:childTnLst>
                              <p:par>
                                <p:cTn id="21" presetID="22" presetClass="entr" presetSubtype="1"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8000"/>
                            </p:stCondLst>
                            <p:childTnLst>
                              <p:par>
                                <p:cTn id="25" presetID="22" presetClass="entr" presetSubtype="1"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wipe(up)">
                                      <p:cBhvr>
                                        <p:cTn id="30" dur="500"/>
                                        <p:tgtEl>
                                          <p:spTgt spid="4">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wipe(up)">
                                      <p:cBhvr>
                                        <p:cTn id="33" dur="500"/>
                                        <p:tgtEl>
                                          <p:spTgt spid="4">
                                            <p:txEl>
                                              <p:pRg st="7" end="7"/>
                                            </p:txEl>
                                          </p:spTgt>
                                        </p:tgtEl>
                                      </p:cBhvr>
                                    </p:animEffect>
                                  </p:childTnLst>
                                </p:cTn>
                              </p:par>
                            </p:childTnLst>
                          </p:cTn>
                        </p:par>
                        <p:par>
                          <p:cTn id="34" fill="hold">
                            <p:stCondLst>
                              <p:cond delay="8500"/>
                            </p:stCondLst>
                            <p:childTnLst>
                              <p:par>
                                <p:cTn id="35" presetID="22" presetClass="entr" presetSubtype="1" fill="hold" grpId="0" nodeType="after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wipe(up)">
                                      <p:cBhvr>
                                        <p:cTn id="37" dur="500"/>
                                        <p:tgtEl>
                                          <p:spTgt spid="4">
                                            <p:txEl>
                                              <p:pRg st="8" end="8"/>
                                            </p:txEl>
                                          </p:spTgt>
                                        </p:tgtEl>
                                      </p:cBhvr>
                                    </p:animEffect>
                                  </p:childTnLst>
                                </p:cTn>
                              </p:par>
                            </p:childTnLst>
                          </p:cTn>
                        </p:par>
                        <p:par>
                          <p:cTn id="38" fill="hold">
                            <p:stCondLst>
                              <p:cond delay="9000"/>
                            </p:stCondLst>
                            <p:childTnLst>
                              <p:par>
                                <p:cTn id="39" presetID="22" presetClass="entr" presetSubtype="1" fill="hold" grpId="0" nodeType="after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wipe(up)">
                                      <p:cBhvr>
                                        <p:cTn id="41" dur="500"/>
                                        <p:tgtEl>
                                          <p:spTgt spid="4">
                                            <p:txEl>
                                              <p:pRg st="9" end="9"/>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wipe(up)">
                                      <p:cBhvr>
                                        <p:cTn id="44" dur="500"/>
                                        <p:tgtEl>
                                          <p:spTgt spid="4">
                                            <p:txEl>
                                              <p:pRg st="10" end="10"/>
                                            </p:txEl>
                                          </p:spTgt>
                                        </p:tgtEl>
                                      </p:cBhvr>
                                    </p:animEffect>
                                  </p:childTnLst>
                                </p:cTn>
                              </p:par>
                            </p:childTnLst>
                          </p:cTn>
                        </p:par>
                        <p:par>
                          <p:cTn id="45" fill="hold">
                            <p:stCondLst>
                              <p:cond delay="9500"/>
                            </p:stCondLst>
                            <p:childTnLst>
                              <p:par>
                                <p:cTn id="46" presetID="22" presetClass="entr" presetSubtype="1" fill="hold" grpId="0" nodeType="after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up)">
                                      <p:cBhvr>
                                        <p:cTn id="48" dur="500"/>
                                        <p:tgtEl>
                                          <p:spTgt spid="3">
                                            <p:txEl>
                                              <p:pRg st="0" end="0"/>
                                            </p:txEl>
                                          </p:spTgt>
                                        </p:tgtEl>
                                      </p:cBhvr>
                                    </p:animEffect>
                                  </p:childTnLst>
                                </p:cTn>
                              </p:par>
                            </p:childTnLst>
                          </p:cTn>
                        </p:par>
                        <p:par>
                          <p:cTn id="49" fill="hold">
                            <p:stCondLst>
                              <p:cond delay="10000"/>
                            </p:stCondLst>
                            <p:childTnLst>
                              <p:par>
                                <p:cTn id="50" presetID="22" presetClass="entr" presetSubtype="1" fill="hold" grpId="0" nodeType="after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wipe(up)">
                                      <p:cBhvr>
                                        <p:cTn id="52" dur="500"/>
                                        <p:tgtEl>
                                          <p:spTgt spid="3">
                                            <p:txEl>
                                              <p:pRg st="1" end="1"/>
                                            </p:txEl>
                                          </p:spTgt>
                                        </p:tgtEl>
                                      </p:cBhvr>
                                    </p:animEffect>
                                  </p:childTnLst>
                                </p:cTn>
                              </p:par>
                            </p:childTnLst>
                          </p:cTn>
                        </p:par>
                        <p:par>
                          <p:cTn id="53" fill="hold">
                            <p:stCondLst>
                              <p:cond delay="10500"/>
                            </p:stCondLst>
                            <p:childTnLst>
                              <p:par>
                                <p:cTn id="54" presetID="22" presetClass="entr" presetSubtype="1" fill="hold" grpId="0" nodeType="after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wipe(up)">
                                      <p:cBhvr>
                                        <p:cTn id="56" dur="500"/>
                                        <p:tgtEl>
                                          <p:spTgt spid="3">
                                            <p:txEl>
                                              <p:pRg st="2" end="2"/>
                                            </p:txEl>
                                          </p:spTgt>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up)">
                                      <p:cBhvr>
                                        <p:cTn id="59" dur="500"/>
                                        <p:tgtEl>
                                          <p:spTgt spid="3">
                                            <p:txEl>
                                              <p:pRg st="3" end="3"/>
                                            </p:txEl>
                                          </p:spTgt>
                                        </p:tgtEl>
                                      </p:cBhvr>
                                    </p:animEffect>
                                  </p:childTnLst>
                                </p:cTn>
                              </p:par>
                            </p:childTnLst>
                          </p:cTn>
                        </p:par>
                        <p:par>
                          <p:cTn id="60" fill="hold">
                            <p:stCondLst>
                              <p:cond delay="11000"/>
                            </p:stCondLst>
                            <p:childTnLst>
                              <p:par>
                                <p:cTn id="61" presetID="22" presetClass="entr" presetSubtype="1" fill="hold" grpId="0"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wipe(up)">
                                      <p:cBhvr>
                                        <p:cTn id="63" dur="500"/>
                                        <p:tgtEl>
                                          <p:spTgt spid="3">
                                            <p:txEl>
                                              <p:pRg st="5" end="5"/>
                                            </p:txEl>
                                          </p:spTgt>
                                        </p:tgtEl>
                                      </p:cBhvr>
                                    </p:animEffect>
                                  </p:childTnLst>
                                </p:cTn>
                              </p:par>
                            </p:childTnLst>
                          </p:cTn>
                        </p:par>
                        <p:par>
                          <p:cTn id="64" fill="hold">
                            <p:stCondLst>
                              <p:cond delay="11500"/>
                            </p:stCondLst>
                            <p:childTnLst>
                              <p:par>
                                <p:cTn id="65" presetID="22" presetClass="entr" presetSubtype="1" fill="hold" grpId="0" nodeType="after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wipe(up)">
                                      <p:cBhvr>
                                        <p:cTn id="67" dur="500"/>
                                        <p:tgtEl>
                                          <p:spTgt spid="3">
                                            <p:txEl>
                                              <p:pRg st="6" end="6"/>
                                            </p:txEl>
                                          </p:spTgt>
                                        </p:tgtEl>
                                      </p:cBhvr>
                                    </p:animEffect>
                                  </p:childTnLst>
                                </p:cTn>
                              </p:par>
                            </p:childTnLst>
                          </p:cTn>
                        </p:par>
                        <p:par>
                          <p:cTn id="68" fill="hold">
                            <p:stCondLst>
                              <p:cond delay="12000"/>
                            </p:stCondLst>
                            <p:childTnLst>
                              <p:par>
                                <p:cTn id="69" presetID="22" presetClass="entr" presetSubtype="1" fill="hold" grpId="0" nodeType="after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wipe(up)">
                                      <p:cBhvr>
                                        <p:cTn id="71" dur="500"/>
                                        <p:tgtEl>
                                          <p:spTgt spid="3">
                                            <p:txEl>
                                              <p:pRg st="7" end="7"/>
                                            </p:tx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wipe(up)">
                                      <p:cBhvr>
                                        <p:cTn id="74" dur="5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1000"/>
                                        <p:tgtEl>
                                          <p:spTgt spid="6"/>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000"/>
                                        <p:tgtEl>
                                          <p:spTgt spid="8"/>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3" grpId="0" build="allAtOnce"/>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6337300"/>
          </a:xfrm>
          <a:solidFill>
            <a:srgbClr val="FF0000"/>
          </a:solidFill>
        </p:spPr>
        <p:txBody>
          <a:bodyPr>
            <a:normAutofit/>
          </a:bodyPr>
          <a:lstStyle/>
          <a:p>
            <a:r>
              <a:rPr lang="en-US" sz="5400" dirty="0" smtClean="0">
                <a:solidFill>
                  <a:schemeClr val="bg1"/>
                </a:solidFill>
              </a:rPr>
              <a:t>Challenge #1</a:t>
            </a:r>
            <a:br>
              <a:rPr lang="en-US" sz="5400"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A</a:t>
            </a:r>
            <a:br>
              <a:rPr lang="en-US" dirty="0" smtClean="0">
                <a:solidFill>
                  <a:schemeClr val="bg1"/>
                </a:solidFill>
              </a:rPr>
            </a:br>
            <a:r>
              <a:rPr lang="en-US" dirty="0" smtClean="0">
                <a:solidFill>
                  <a:schemeClr val="bg1"/>
                </a:solidFill>
              </a:rPr>
              <a:t>u</a:t>
            </a:r>
            <a:br>
              <a:rPr lang="en-US" dirty="0" smtClean="0">
                <a:solidFill>
                  <a:schemeClr val="bg1"/>
                </a:solidFill>
              </a:rPr>
            </a:br>
            <a:r>
              <a:rPr lang="en-US" dirty="0" smtClean="0">
                <a:solidFill>
                  <a:schemeClr val="bg1"/>
                </a:solidFill>
              </a:rPr>
              <a:t>t</a:t>
            </a:r>
            <a:br>
              <a:rPr lang="en-US" dirty="0" smtClean="0">
                <a:solidFill>
                  <a:schemeClr val="bg1"/>
                </a:solidFill>
              </a:rPr>
            </a:br>
            <a:r>
              <a:rPr lang="en-US" dirty="0" smtClean="0">
                <a:solidFill>
                  <a:schemeClr val="bg1"/>
                </a:solidFill>
              </a:rPr>
              <a:t>o</a:t>
            </a:r>
            <a:br>
              <a:rPr lang="en-US" dirty="0" smtClean="0">
                <a:solidFill>
                  <a:schemeClr val="bg1"/>
                </a:solidFill>
              </a:rPr>
            </a:br>
            <a:r>
              <a:rPr lang="en-US" spc="300" dirty="0" err="1" smtClean="0">
                <a:solidFill>
                  <a:schemeClr val="bg1"/>
                </a:solidFill>
              </a:rPr>
              <a:t>mation</a:t>
            </a:r>
            <a:endParaRPr lang="en-US" spc="300" dirty="0">
              <a:solidFill>
                <a:schemeClr val="bg1"/>
              </a:solidFill>
            </a:endParaRPr>
          </a:p>
        </p:txBody>
      </p:sp>
      <p:pic>
        <p:nvPicPr>
          <p:cNvPr id="3074" name="Picture 2" descr="Image result for automation"/>
          <p:cNvPicPr>
            <a:picLocks noChangeAspect="1" noChangeArrowheads="1"/>
          </p:cNvPicPr>
          <p:nvPr/>
        </p:nvPicPr>
        <p:blipFill>
          <a:blip r:embed="rId2">
            <a:clrChange>
              <a:clrFrom>
                <a:srgbClr val="C8C9C6"/>
              </a:clrFrom>
              <a:clrTo>
                <a:srgbClr val="C8C9C6">
                  <a:alpha val="0"/>
                </a:srgbClr>
              </a:clrTo>
            </a:clrChange>
            <a:extLst>
              <a:ext uri="{28A0092B-C50C-407E-A947-70E740481C1C}">
                <a14:useLocalDpi xmlns:a14="http://schemas.microsoft.com/office/drawing/2010/main" val="0"/>
              </a:ext>
            </a:extLst>
          </a:blip>
          <a:srcRect/>
          <a:stretch>
            <a:fillRect/>
          </a:stretch>
        </p:blipFill>
        <p:spPr bwMode="auto">
          <a:xfrm>
            <a:off x="2873375" y="1794287"/>
            <a:ext cx="7591425" cy="506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8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par>
                          <p:cTn id="8" fill="hold">
                            <p:stCondLst>
                              <p:cond delay="2500"/>
                            </p:stCondLst>
                            <p:childTnLst>
                              <p:par>
                                <p:cTn id="9" presetID="6" presetClass="entr" presetSubtype="32"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2216" cy="1124744"/>
          </a:xfrm>
        </p:spPr>
        <p:txBody>
          <a:bodyPr>
            <a:noAutofit/>
          </a:bodyPr>
          <a:lstStyle/>
          <a:p>
            <a:r>
              <a:rPr lang="en-US" sz="3200" dirty="0"/>
              <a:t>Learning Quality via Social Learning</a:t>
            </a:r>
            <a:br>
              <a:rPr lang="en-US" sz="3200" dirty="0"/>
            </a:br>
            <a:r>
              <a:rPr lang="en-US" sz="2800" dirty="0"/>
              <a:t>Learning is Everywhere with Everyone</a:t>
            </a:r>
            <a:endParaRPr lang="en-SG" sz="2800" dirty="0"/>
          </a:p>
        </p:txBody>
      </p:sp>
      <p:graphicFrame>
        <p:nvGraphicFramePr>
          <p:cNvPr id="4" name="Content Placeholder 3"/>
          <p:cNvGraphicFramePr>
            <a:graphicFrameLocks noGrp="1"/>
          </p:cNvGraphicFramePr>
          <p:nvPr>
            <p:ph idx="1"/>
            <p:extLst/>
          </p:nvPr>
        </p:nvGraphicFramePr>
        <p:xfrm>
          <a:off x="1403648" y="979938"/>
          <a:ext cx="7272808" cy="4248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http://www.bgsu.edu/images/provost/img49376.gif"/>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75870" y="5387682"/>
            <a:ext cx="1327428" cy="1300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elamovement.files.wordpress.com/2013/05/img_6476.jpg?w=700&amp;h="/>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37353" y="3577406"/>
            <a:ext cx="2634916" cy="1640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shot LAMS sequence.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8451" y="5217703"/>
            <a:ext cx="2620649" cy="1640297"/>
          </a:xfrm>
          <a:prstGeom prst="rect">
            <a:avLst/>
          </a:prstGeom>
        </p:spPr>
      </p:pic>
      <p:pic>
        <p:nvPicPr>
          <p:cNvPr id="39938" name="Picture 2" descr="http://university.taylors.edu.my/sites/default/files/images/teaching-image-3.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907" y="5400674"/>
            <a:ext cx="2784810" cy="14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4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graphicEl>
                                              <a:dgm id="{FE866863-6F29-48CE-8DC4-A86A7015B114}"/>
                                            </p:graphicEl>
                                          </p:spTgt>
                                        </p:tgtEl>
                                        <p:attrNameLst>
                                          <p:attrName>style.visibility</p:attrName>
                                        </p:attrNameLst>
                                      </p:cBhvr>
                                      <p:to>
                                        <p:strVal val="visible"/>
                                      </p:to>
                                    </p:set>
                                    <p:animEffect transition="in" filter="wipe(up)">
                                      <p:cBhvr>
                                        <p:cTn id="7" dur="1500"/>
                                        <p:tgtEl>
                                          <p:spTgt spid="4">
                                            <p:graphicEl>
                                              <a:dgm id="{FE866863-6F29-48CE-8DC4-A86A7015B114}"/>
                                            </p:graphic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
                                            <p:graphicEl>
                                              <a:dgm id="{3BE99824-410B-42B3-BB68-FD618C033150}"/>
                                            </p:graphicEl>
                                          </p:spTgt>
                                        </p:tgtEl>
                                        <p:attrNameLst>
                                          <p:attrName>style.visibility</p:attrName>
                                        </p:attrNameLst>
                                      </p:cBhvr>
                                      <p:to>
                                        <p:strVal val="visible"/>
                                      </p:to>
                                    </p:set>
                                    <p:animEffect transition="in" filter="wipe(left)">
                                      <p:cBhvr>
                                        <p:cTn id="11" dur="1500"/>
                                        <p:tgtEl>
                                          <p:spTgt spid="4">
                                            <p:graphicEl>
                                              <a:dgm id="{3BE99824-410B-42B3-BB68-FD618C033150}"/>
                                            </p:graphicEl>
                                          </p:spTgt>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4">
                                            <p:graphicEl>
                                              <a:dgm id="{EB173925-762F-4F0B-ACC9-4AFDFEC9CE9F}"/>
                                            </p:graphicEl>
                                          </p:spTgt>
                                        </p:tgtEl>
                                        <p:attrNameLst>
                                          <p:attrName>style.visibility</p:attrName>
                                        </p:attrNameLst>
                                      </p:cBhvr>
                                      <p:to>
                                        <p:strVal val="visible"/>
                                      </p:to>
                                    </p:set>
                                    <p:animEffect transition="in" filter="wipe(left)">
                                      <p:cBhvr>
                                        <p:cTn id="15" dur="1500"/>
                                        <p:tgtEl>
                                          <p:spTgt spid="4">
                                            <p:graphicEl>
                                              <a:dgm id="{EB173925-762F-4F0B-ACC9-4AFDFEC9CE9F}"/>
                                            </p:graphicEl>
                                          </p:spTgt>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4">
                                            <p:graphicEl>
                                              <a:dgm id="{88B6F178-2E7D-45E8-821E-B4BDEA2BDC2C}"/>
                                            </p:graphicEl>
                                          </p:spTgt>
                                        </p:tgtEl>
                                        <p:attrNameLst>
                                          <p:attrName>style.visibility</p:attrName>
                                        </p:attrNameLst>
                                      </p:cBhvr>
                                      <p:to>
                                        <p:strVal val="visible"/>
                                      </p:to>
                                    </p:set>
                                    <p:animEffect transition="in" filter="wipe(left)">
                                      <p:cBhvr>
                                        <p:cTn id="19" dur="1500"/>
                                        <p:tgtEl>
                                          <p:spTgt spid="4">
                                            <p:graphicEl>
                                              <a:dgm id="{88B6F178-2E7D-45E8-821E-B4BDEA2BDC2C}"/>
                                            </p:graphicEl>
                                          </p:spTgt>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4">
                                            <p:graphicEl>
                                              <a:dgm id="{CD428E5C-B2C8-4746-9426-D80D764D6C0E}"/>
                                            </p:graphicEl>
                                          </p:spTgt>
                                        </p:tgtEl>
                                        <p:attrNameLst>
                                          <p:attrName>style.visibility</p:attrName>
                                        </p:attrNameLst>
                                      </p:cBhvr>
                                      <p:to>
                                        <p:strVal val="visible"/>
                                      </p:to>
                                    </p:set>
                                    <p:animEffect transition="in" filter="wipe(left)">
                                      <p:cBhvr>
                                        <p:cTn id="23" dur="1500"/>
                                        <p:tgtEl>
                                          <p:spTgt spid="4">
                                            <p:graphicEl>
                                              <a:dgm id="{CD428E5C-B2C8-4746-9426-D80D764D6C0E}"/>
                                            </p:graphicEl>
                                          </p:spTgt>
                                        </p:tgtEl>
                                      </p:cBhvr>
                                    </p:animEffect>
                                  </p:childTnLst>
                                </p:cTn>
                              </p:par>
                            </p:childTnLst>
                          </p:cTn>
                        </p:par>
                        <p:par>
                          <p:cTn id="24" fill="hold">
                            <p:stCondLst>
                              <p:cond delay="7500"/>
                            </p:stCondLst>
                            <p:childTnLst>
                              <p:par>
                                <p:cTn id="25" presetID="22" presetClass="entr" presetSubtype="8" fill="hold" grpId="0" nodeType="afterEffect">
                                  <p:stCondLst>
                                    <p:cond delay="0"/>
                                  </p:stCondLst>
                                  <p:childTnLst>
                                    <p:set>
                                      <p:cBhvr>
                                        <p:cTn id="26" dur="1" fill="hold">
                                          <p:stCondLst>
                                            <p:cond delay="0"/>
                                          </p:stCondLst>
                                        </p:cTn>
                                        <p:tgtEl>
                                          <p:spTgt spid="4">
                                            <p:graphicEl>
                                              <a:dgm id="{01E9A7B7-493A-4B00-A946-011A768A15EB}"/>
                                            </p:graphicEl>
                                          </p:spTgt>
                                        </p:tgtEl>
                                        <p:attrNameLst>
                                          <p:attrName>style.visibility</p:attrName>
                                        </p:attrNameLst>
                                      </p:cBhvr>
                                      <p:to>
                                        <p:strVal val="visible"/>
                                      </p:to>
                                    </p:set>
                                    <p:animEffect transition="in" filter="wipe(left)">
                                      <p:cBhvr>
                                        <p:cTn id="27" dur="1500"/>
                                        <p:tgtEl>
                                          <p:spTgt spid="4">
                                            <p:graphicEl>
                                              <a:dgm id="{01E9A7B7-493A-4B00-A946-011A768A15EB}"/>
                                            </p:graphicEl>
                                          </p:spTgt>
                                        </p:tgtEl>
                                      </p:cBhvr>
                                    </p:animEffect>
                                  </p:childTnLst>
                                </p:cTn>
                              </p:par>
                            </p:childTnLst>
                          </p:cTn>
                        </p:par>
                        <p:par>
                          <p:cTn id="28" fill="hold">
                            <p:stCondLst>
                              <p:cond delay="9000"/>
                            </p:stCondLst>
                            <p:childTnLst>
                              <p:par>
                                <p:cTn id="29" presetID="22" presetClass="entr" presetSubtype="8" fill="hold" grpId="0" nodeType="afterEffect">
                                  <p:stCondLst>
                                    <p:cond delay="0"/>
                                  </p:stCondLst>
                                  <p:childTnLst>
                                    <p:set>
                                      <p:cBhvr>
                                        <p:cTn id="30" dur="1" fill="hold">
                                          <p:stCondLst>
                                            <p:cond delay="0"/>
                                          </p:stCondLst>
                                        </p:cTn>
                                        <p:tgtEl>
                                          <p:spTgt spid="4">
                                            <p:graphicEl>
                                              <a:dgm id="{2B26C7FF-DFED-4DB5-81A4-CB035DDA2C10}"/>
                                            </p:graphicEl>
                                          </p:spTgt>
                                        </p:tgtEl>
                                        <p:attrNameLst>
                                          <p:attrName>style.visibility</p:attrName>
                                        </p:attrNameLst>
                                      </p:cBhvr>
                                      <p:to>
                                        <p:strVal val="visible"/>
                                      </p:to>
                                    </p:set>
                                    <p:animEffect transition="in" filter="wipe(left)">
                                      <p:cBhvr>
                                        <p:cTn id="31" dur="1500"/>
                                        <p:tgtEl>
                                          <p:spTgt spid="4">
                                            <p:graphicEl>
                                              <a:dgm id="{2B26C7FF-DFED-4DB5-81A4-CB035DDA2C1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24B63297-A874-449C-9A02-E31F717A482A}"/>
                                            </p:graphicEl>
                                          </p:spTgt>
                                        </p:tgtEl>
                                        <p:attrNameLst>
                                          <p:attrName>style.visibility</p:attrName>
                                        </p:attrNameLst>
                                      </p:cBhvr>
                                      <p:to>
                                        <p:strVal val="visible"/>
                                      </p:to>
                                    </p:set>
                                    <p:animEffect transition="in" filter="wipe(left)">
                                      <p:cBhvr>
                                        <p:cTn id="36" dur="1500"/>
                                        <p:tgtEl>
                                          <p:spTgt spid="4">
                                            <p:graphicEl>
                                              <a:dgm id="{24B63297-A874-449C-9A02-E31F717A482A}"/>
                                            </p:graphicEl>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
                                            <p:graphicEl>
                                              <a:dgm id="{99109A0E-EF44-4678-B431-7B446AAAB3FA}"/>
                                            </p:graphicEl>
                                          </p:spTgt>
                                        </p:tgtEl>
                                        <p:attrNameLst>
                                          <p:attrName>style.visibility</p:attrName>
                                        </p:attrNameLst>
                                      </p:cBhvr>
                                      <p:to>
                                        <p:strVal val="visible"/>
                                      </p:to>
                                    </p:set>
                                    <p:animEffect transition="in" filter="wipe(left)">
                                      <p:cBhvr>
                                        <p:cTn id="40" dur="1500"/>
                                        <p:tgtEl>
                                          <p:spTgt spid="4">
                                            <p:graphicEl>
                                              <a:dgm id="{99109A0E-EF44-4678-B431-7B446AAAB3FA}"/>
                                            </p:graphicEl>
                                          </p:spTgt>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39938"/>
                                        </p:tgtEl>
                                        <p:attrNameLst>
                                          <p:attrName>style.visibility</p:attrName>
                                        </p:attrNameLst>
                                      </p:cBhvr>
                                      <p:to>
                                        <p:strVal val="visible"/>
                                      </p:to>
                                    </p:set>
                                    <p:animEffect transition="in" filter="fade">
                                      <p:cBhvr>
                                        <p:cTn id="44" dur="2000"/>
                                        <p:tgtEl>
                                          <p:spTgt spid="39938"/>
                                        </p:tgtEl>
                                      </p:cBhvr>
                                    </p:animEffect>
                                  </p:childTnLst>
                                </p:cTn>
                              </p:par>
                            </p:childTnLst>
                          </p:cTn>
                        </p:par>
                        <p:par>
                          <p:cTn id="45" fill="hold">
                            <p:stCondLst>
                              <p:cond delay="5000"/>
                            </p:stCondLst>
                            <p:childTnLst>
                              <p:par>
                                <p:cTn id="46" presetID="4" presetClass="entr" presetSubtype="3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ox(out)">
                                      <p:cBhvr>
                                        <p:cTn id="48" dur="2000"/>
                                        <p:tgtEl>
                                          <p:spTgt spid="5"/>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5584"/>
            <a:ext cx="9144000" cy="6436895"/>
          </a:xfrm>
          <a:solidFill>
            <a:srgbClr val="FF0000"/>
          </a:solidFill>
        </p:spPr>
        <p:txBody>
          <a:bodyPr>
            <a:normAutofit/>
          </a:bodyPr>
          <a:lstStyle/>
          <a:p>
            <a:r>
              <a:rPr lang="en-US" sz="8000" dirty="0" smtClean="0">
                <a:solidFill>
                  <a:schemeClr val="bg1"/>
                </a:solidFill>
              </a:rPr>
              <a:t>R#3:</a:t>
            </a:r>
            <a:br>
              <a:rPr lang="en-US" sz="8000" dirty="0" smtClean="0">
                <a:solidFill>
                  <a:schemeClr val="bg1"/>
                </a:solidFill>
              </a:rPr>
            </a:br>
            <a:r>
              <a:rPr lang="en-US" sz="8000" dirty="0" smtClean="0">
                <a:solidFill>
                  <a:schemeClr val="bg1"/>
                </a:solidFill>
              </a:rPr>
              <a:t>Learning </a:t>
            </a:r>
            <a:r>
              <a:rPr lang="en-US" sz="8000" dirty="0">
                <a:solidFill>
                  <a:schemeClr val="bg1"/>
                </a:solidFill>
              </a:rPr>
              <a:t>Spaces</a:t>
            </a:r>
            <a:br>
              <a:rPr lang="en-US" sz="8000" dirty="0">
                <a:solidFill>
                  <a:schemeClr val="bg1"/>
                </a:solidFill>
              </a:rPr>
            </a:br>
            <a:r>
              <a:rPr lang="en-US" sz="8000" dirty="0">
                <a:solidFill>
                  <a:schemeClr val="bg1"/>
                </a:solidFill>
              </a:rPr>
              <a:t/>
            </a:r>
            <a:br>
              <a:rPr lang="en-US" sz="8000" dirty="0">
                <a:solidFill>
                  <a:schemeClr val="bg1"/>
                </a:solidFill>
              </a:rPr>
            </a:br>
            <a:r>
              <a:rPr lang="en-US" sz="3600" dirty="0" smtClean="0">
                <a:solidFill>
                  <a:schemeClr val="bg1"/>
                </a:solidFill>
              </a:rPr>
              <a:t>to create</a:t>
            </a:r>
            <a:r>
              <a:rPr lang="en-US" sz="3600" dirty="0">
                <a:solidFill>
                  <a:schemeClr val="bg1"/>
                </a:solidFill>
              </a:rPr>
              <a:t/>
            </a:r>
            <a:br>
              <a:rPr lang="en-US" sz="3600" dirty="0">
                <a:solidFill>
                  <a:schemeClr val="bg1"/>
                </a:solidFill>
              </a:rPr>
            </a:br>
            <a:r>
              <a:rPr lang="en-US" sz="3600" dirty="0">
                <a:solidFill>
                  <a:schemeClr val="bg1"/>
                </a:solidFill>
              </a:rPr>
              <a:t>Socio-constructivist </a:t>
            </a:r>
            <a:r>
              <a:rPr lang="en-US" sz="3600" dirty="0" err="1">
                <a:solidFill>
                  <a:schemeClr val="bg1"/>
                </a:solidFill>
              </a:rPr>
              <a:t>Connectivist</a:t>
            </a:r>
            <a:r>
              <a:rPr lang="en-US" sz="3600" dirty="0">
                <a:solidFill>
                  <a:schemeClr val="bg1"/>
                </a:solidFill>
              </a:rPr>
              <a:t> </a:t>
            </a:r>
            <a:r>
              <a:rPr lang="en-US" sz="3600" dirty="0" smtClean="0">
                <a:solidFill>
                  <a:schemeClr val="bg1"/>
                </a:solidFill>
              </a:rPr>
              <a:t/>
            </a:r>
            <a:br>
              <a:rPr lang="en-US" sz="3600" dirty="0" smtClean="0">
                <a:solidFill>
                  <a:schemeClr val="bg1"/>
                </a:solidFill>
              </a:rPr>
            </a:br>
            <a:r>
              <a:rPr lang="en-US" sz="3600" dirty="0" smtClean="0">
                <a:solidFill>
                  <a:schemeClr val="bg1"/>
                </a:solidFill>
              </a:rPr>
              <a:t>Culture</a:t>
            </a:r>
            <a:r>
              <a:rPr lang="en-US" sz="3600" dirty="0">
                <a:solidFill>
                  <a:schemeClr val="bg1"/>
                </a:solidFill>
              </a:rPr>
              <a:t/>
            </a:r>
            <a:br>
              <a:rPr lang="en-US" sz="3600" dirty="0">
                <a:solidFill>
                  <a:schemeClr val="bg1"/>
                </a:solidFill>
              </a:rPr>
            </a:br>
            <a:endParaRPr lang="en-SG" sz="8000" dirty="0">
              <a:solidFill>
                <a:schemeClr val="bg1"/>
              </a:solidFill>
            </a:endParaRPr>
          </a:p>
        </p:txBody>
      </p:sp>
    </p:spTree>
    <p:extLst>
      <p:ext uri="{BB962C8B-B14F-4D97-AF65-F5344CB8AC3E}">
        <p14:creationId xmlns:p14="http://schemas.microsoft.com/office/powerpoint/2010/main" val="41717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9D50D4-5628-471F-ABD8-23E0E4EFF260}"/>
              </a:ext>
            </a:extLst>
          </p:cNvPr>
          <p:cNvPicPr>
            <a:picLocks noChangeAspect="1"/>
          </p:cNvPicPr>
          <p:nvPr/>
        </p:nvPicPr>
        <p:blipFill>
          <a:blip r:embed="rId2"/>
          <a:stretch>
            <a:fillRect/>
          </a:stretch>
        </p:blipFill>
        <p:spPr>
          <a:xfrm>
            <a:off x="6406410" y="0"/>
            <a:ext cx="2412883" cy="1809662"/>
          </a:xfrm>
          <a:prstGeom prst="rect">
            <a:avLst/>
          </a:prstGeom>
        </p:spPr>
      </p:pic>
      <p:pic>
        <p:nvPicPr>
          <p:cNvPr id="5" name="Picture 4">
            <a:extLst>
              <a:ext uri="{FF2B5EF4-FFF2-40B4-BE49-F238E27FC236}">
                <a16:creationId xmlns:a16="http://schemas.microsoft.com/office/drawing/2014/main" id="{59FD5659-30D6-4327-BAED-8721CBB36589}"/>
              </a:ext>
            </a:extLst>
          </p:cNvPr>
          <p:cNvPicPr>
            <a:picLocks noChangeAspect="1"/>
          </p:cNvPicPr>
          <p:nvPr/>
        </p:nvPicPr>
        <p:blipFill>
          <a:blip r:embed="rId3"/>
          <a:stretch>
            <a:fillRect/>
          </a:stretch>
        </p:blipFill>
        <p:spPr>
          <a:xfrm>
            <a:off x="0" y="4218583"/>
            <a:ext cx="2664663" cy="1998497"/>
          </a:xfrm>
          <a:prstGeom prst="rect">
            <a:avLst/>
          </a:prstGeom>
        </p:spPr>
      </p:pic>
      <p:pic>
        <p:nvPicPr>
          <p:cNvPr id="6" name="Picture 5">
            <a:extLst>
              <a:ext uri="{FF2B5EF4-FFF2-40B4-BE49-F238E27FC236}">
                <a16:creationId xmlns:a16="http://schemas.microsoft.com/office/drawing/2014/main" id="{9B9E95D0-9E96-430E-8BB7-1E029C464CA8}"/>
              </a:ext>
            </a:extLst>
          </p:cNvPr>
          <p:cNvPicPr>
            <a:picLocks noChangeAspect="1"/>
          </p:cNvPicPr>
          <p:nvPr/>
        </p:nvPicPr>
        <p:blipFill>
          <a:blip r:embed="rId4"/>
          <a:stretch>
            <a:fillRect/>
          </a:stretch>
        </p:blipFill>
        <p:spPr>
          <a:xfrm>
            <a:off x="25613" y="0"/>
            <a:ext cx="2431486" cy="1823615"/>
          </a:xfrm>
          <a:prstGeom prst="rect">
            <a:avLst/>
          </a:prstGeom>
        </p:spPr>
      </p:pic>
      <p:pic>
        <p:nvPicPr>
          <p:cNvPr id="7" name="Picture 6">
            <a:extLst>
              <a:ext uri="{FF2B5EF4-FFF2-40B4-BE49-F238E27FC236}">
                <a16:creationId xmlns:a16="http://schemas.microsoft.com/office/drawing/2014/main" id="{8D6EA493-EE43-49AE-9F7B-E4A42BCEAB35}"/>
              </a:ext>
            </a:extLst>
          </p:cNvPr>
          <p:cNvPicPr>
            <a:picLocks noChangeAspect="1"/>
          </p:cNvPicPr>
          <p:nvPr/>
        </p:nvPicPr>
        <p:blipFill>
          <a:blip r:embed="rId5"/>
          <a:stretch>
            <a:fillRect/>
          </a:stretch>
        </p:blipFill>
        <p:spPr>
          <a:xfrm>
            <a:off x="6670071" y="4426868"/>
            <a:ext cx="2288902" cy="1716677"/>
          </a:xfrm>
          <a:prstGeom prst="rect">
            <a:avLst/>
          </a:prstGeom>
        </p:spPr>
      </p:pic>
      <p:sp>
        <p:nvSpPr>
          <p:cNvPr id="8" name="TextBox 7">
            <a:extLst>
              <a:ext uri="{FF2B5EF4-FFF2-40B4-BE49-F238E27FC236}">
                <a16:creationId xmlns:a16="http://schemas.microsoft.com/office/drawing/2014/main" id="{4471CA3F-1BC9-47E9-9FE6-5E533F5882A6}"/>
              </a:ext>
            </a:extLst>
          </p:cNvPr>
          <p:cNvSpPr txBox="1"/>
          <p:nvPr/>
        </p:nvSpPr>
        <p:spPr>
          <a:xfrm>
            <a:off x="0" y="2838290"/>
            <a:ext cx="9161492" cy="769441"/>
          </a:xfrm>
          <a:prstGeom prst="rect">
            <a:avLst/>
          </a:prstGeom>
          <a:solidFill>
            <a:srgbClr val="FF0000"/>
          </a:solidFill>
        </p:spPr>
        <p:txBody>
          <a:bodyPr wrap="square" rtlCol="0">
            <a:spAutoFit/>
          </a:bodyPr>
          <a:lstStyle/>
          <a:p>
            <a:pPr algn="ctr"/>
            <a:r>
              <a:rPr lang="en-US" sz="4400" dirty="0">
                <a:solidFill>
                  <a:schemeClr val="bg1"/>
                </a:solidFill>
                <a:latin typeface="Arial Rounded MT Bold" panose="020F0704030504030204" pitchFamily="34" charset="0"/>
              </a:rPr>
              <a:t>Learning	 				Space</a:t>
            </a:r>
            <a:endParaRPr lang="en-MY" sz="4400" dirty="0">
              <a:solidFill>
                <a:schemeClr val="bg1"/>
              </a:solidFill>
              <a:latin typeface="Arial Rounded MT Bold" panose="020F0704030504030204" pitchFamily="34" charset="0"/>
            </a:endParaRPr>
          </a:p>
        </p:txBody>
      </p:sp>
      <p:pic>
        <p:nvPicPr>
          <p:cNvPr id="10" name="Picture 9">
            <a:extLst>
              <a:ext uri="{FF2B5EF4-FFF2-40B4-BE49-F238E27FC236}">
                <a16:creationId xmlns:a16="http://schemas.microsoft.com/office/drawing/2014/main" id="{C66EED97-A083-45F2-B9FF-2B55056F34F6}"/>
              </a:ext>
            </a:extLst>
          </p:cNvPr>
          <p:cNvPicPr>
            <a:picLocks noChangeAspect="1"/>
          </p:cNvPicPr>
          <p:nvPr/>
        </p:nvPicPr>
        <p:blipFill>
          <a:blip r:embed="rId6"/>
          <a:stretch>
            <a:fillRect/>
          </a:stretch>
        </p:blipFill>
        <p:spPr>
          <a:xfrm>
            <a:off x="3244747" y="11644"/>
            <a:ext cx="2415394" cy="1811546"/>
          </a:xfrm>
          <a:prstGeom prst="rect">
            <a:avLst/>
          </a:prstGeom>
        </p:spPr>
      </p:pic>
      <p:pic>
        <p:nvPicPr>
          <p:cNvPr id="2" name="Picture 1">
            <a:extLst>
              <a:ext uri="{FF2B5EF4-FFF2-40B4-BE49-F238E27FC236}">
                <a16:creationId xmlns:a16="http://schemas.microsoft.com/office/drawing/2014/main" id="{1DE5196F-C118-4991-A168-9E0755FBC458}"/>
              </a:ext>
            </a:extLst>
          </p:cNvPr>
          <p:cNvPicPr>
            <a:picLocks noChangeAspect="1"/>
          </p:cNvPicPr>
          <p:nvPr/>
        </p:nvPicPr>
        <p:blipFill>
          <a:blip r:embed="rId7"/>
          <a:stretch>
            <a:fillRect/>
          </a:stretch>
        </p:blipFill>
        <p:spPr>
          <a:xfrm>
            <a:off x="3767468" y="4768011"/>
            <a:ext cx="1834045" cy="1375534"/>
          </a:xfrm>
          <a:prstGeom prst="rect">
            <a:avLst/>
          </a:prstGeom>
        </p:spPr>
      </p:pic>
      <p:pic>
        <p:nvPicPr>
          <p:cNvPr id="3" name="Picture 2">
            <a:extLst>
              <a:ext uri="{FF2B5EF4-FFF2-40B4-BE49-F238E27FC236}">
                <a16:creationId xmlns:a16="http://schemas.microsoft.com/office/drawing/2014/main" id="{A51A7C81-FA4D-4FE7-B997-DDA487065AAD}"/>
              </a:ext>
            </a:extLst>
          </p:cNvPr>
          <p:cNvPicPr>
            <a:picLocks noChangeAspect="1"/>
          </p:cNvPicPr>
          <p:nvPr/>
        </p:nvPicPr>
        <p:blipFill>
          <a:blip r:embed="rId8"/>
          <a:stretch>
            <a:fillRect/>
          </a:stretch>
        </p:blipFill>
        <p:spPr>
          <a:xfrm>
            <a:off x="3327376" y="2201174"/>
            <a:ext cx="2967591" cy="2225694"/>
          </a:xfrm>
          <a:prstGeom prst="rect">
            <a:avLst/>
          </a:prstGeom>
        </p:spPr>
      </p:pic>
    </p:spTree>
    <p:extLst>
      <p:ext uri="{BB962C8B-B14F-4D97-AF65-F5344CB8AC3E}">
        <p14:creationId xmlns:p14="http://schemas.microsoft.com/office/powerpoint/2010/main" val="36158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par>
                          <p:cTn id="28" fill="hold">
                            <p:stCondLst>
                              <p:cond delay="1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500" fill="hold"/>
                                        <p:tgtEl>
                                          <p:spTgt spid="8"/>
                                        </p:tgtEl>
                                        <p:attrNameLst>
                                          <p:attrName>ppt_w</p:attrName>
                                        </p:attrNameLst>
                                      </p:cBhvr>
                                      <p:tavLst>
                                        <p:tav tm="0">
                                          <p:val>
                                            <p:fltVal val="0"/>
                                          </p:val>
                                        </p:tav>
                                        <p:tav tm="100000">
                                          <p:val>
                                            <p:strVal val="#ppt_w"/>
                                          </p:val>
                                        </p:tav>
                                      </p:tavLst>
                                    </p:anim>
                                    <p:anim calcmode="lin" valueType="num">
                                      <p:cBhvr>
                                        <p:cTn id="32" dur="2500" fill="hold"/>
                                        <p:tgtEl>
                                          <p:spTgt spid="8"/>
                                        </p:tgtEl>
                                        <p:attrNameLst>
                                          <p:attrName>ppt_h</p:attrName>
                                        </p:attrNameLst>
                                      </p:cBhvr>
                                      <p:tavLst>
                                        <p:tav tm="0">
                                          <p:val>
                                            <p:fltVal val="0"/>
                                          </p:val>
                                        </p:tav>
                                        <p:tav tm="100000">
                                          <p:val>
                                            <p:strVal val="#ppt_h"/>
                                          </p:val>
                                        </p:tav>
                                      </p:tavLst>
                                    </p:anim>
                                    <p:animEffect transition="in" filter="fade">
                                      <p:cBhvr>
                                        <p:cTn id="33" dur="2500"/>
                                        <p:tgtEl>
                                          <p:spTgt spid="8"/>
                                        </p:tgtEl>
                                      </p:cBhvr>
                                    </p:animEffect>
                                  </p:childTnLst>
                                </p:cTn>
                              </p:par>
                            </p:childTnLst>
                          </p:cTn>
                        </p:par>
                        <p:par>
                          <p:cTn id="34" fill="hold">
                            <p:stCondLst>
                              <p:cond delay="14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earnxscape.com/wp-content/uploads/2013/04/Want_to_teach_at_NTU_Wow_students_first-topIm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883" y="4726909"/>
            <a:ext cx="2387912" cy="1651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243" y="0"/>
            <a:ext cx="9158367" cy="838140"/>
          </a:xfrm>
        </p:spPr>
        <p:txBody>
          <a:bodyPr>
            <a:normAutofit fontScale="90000"/>
          </a:bodyPr>
          <a:lstStyle/>
          <a:p>
            <a:r>
              <a:rPr lang="en-US" dirty="0"/>
              <a:t>Philosophy of Next Gen Learning Spaces</a:t>
            </a:r>
          </a:p>
        </p:txBody>
      </p:sp>
      <p:sp>
        <p:nvSpPr>
          <p:cNvPr id="3" name="Content Placeholder 2"/>
          <p:cNvSpPr>
            <a:spLocks noGrp="1"/>
          </p:cNvSpPr>
          <p:nvPr>
            <p:ph idx="1"/>
          </p:nvPr>
        </p:nvSpPr>
        <p:spPr>
          <a:xfrm>
            <a:off x="264364" y="950415"/>
            <a:ext cx="8208913" cy="4116494"/>
          </a:xfrm>
        </p:spPr>
        <p:txBody>
          <a:bodyPr>
            <a:normAutofit/>
          </a:bodyPr>
          <a:lstStyle/>
          <a:p>
            <a:pPr marL="228600" indent="-228600">
              <a:buClr>
                <a:srgbClr val="002060"/>
              </a:buClr>
              <a:buFont typeface="Arial" panose="020B0604020202020204" pitchFamily="34" charset="0"/>
              <a:buChar char="•"/>
            </a:pPr>
            <a:r>
              <a:rPr lang="en-US" sz="2400" dirty="0"/>
              <a:t>Campus wide pedagogical culture</a:t>
            </a:r>
          </a:p>
          <a:p>
            <a:pPr marL="228600" indent="-228600">
              <a:buClr>
                <a:srgbClr val="002060"/>
              </a:buClr>
              <a:buFont typeface="Arial" panose="020B0604020202020204" pitchFamily="34" charset="0"/>
              <a:buChar char="•"/>
            </a:pPr>
            <a:r>
              <a:rPr lang="en-US" sz="2400" dirty="0"/>
              <a:t>Noisy Classroom</a:t>
            </a:r>
          </a:p>
          <a:p>
            <a:pPr marL="228600" indent="-228600">
              <a:buClr>
                <a:srgbClr val="002060"/>
              </a:buClr>
              <a:buFont typeface="Arial" panose="020B0604020202020204" pitchFamily="34" charset="0"/>
              <a:buChar char="•"/>
            </a:pPr>
            <a:r>
              <a:rPr lang="en-US" sz="2400" dirty="0"/>
              <a:t>Wandering Professor</a:t>
            </a:r>
          </a:p>
          <a:p>
            <a:pPr marL="228600" indent="-228600">
              <a:buClr>
                <a:srgbClr val="002060"/>
              </a:buClr>
              <a:buFont typeface="Arial" panose="020B0604020202020204" pitchFamily="34" charset="0"/>
              <a:buChar char="•"/>
            </a:pPr>
            <a:r>
              <a:rPr lang="en-US" sz="2400" dirty="0"/>
              <a:t>Professor-friendly design</a:t>
            </a:r>
          </a:p>
          <a:p>
            <a:pPr marL="228600" indent="-228600">
              <a:buClr>
                <a:srgbClr val="002060"/>
              </a:buClr>
              <a:buFont typeface="Arial" panose="020B0604020202020204" pitchFamily="34" charset="0"/>
              <a:buChar char="•"/>
            </a:pPr>
            <a:r>
              <a:rPr lang="en-US" sz="2400" dirty="0"/>
              <a:t>+ Faculty development &amp; training</a:t>
            </a:r>
          </a:p>
          <a:p>
            <a:pPr marL="228600" indent="-228600">
              <a:buClr>
                <a:srgbClr val="002060"/>
              </a:buClr>
              <a:buFont typeface="Arial" panose="020B0604020202020204" pitchFamily="34" charset="0"/>
              <a:buChar char="•"/>
            </a:pPr>
            <a:r>
              <a:rPr lang="en-US" sz="2400" dirty="0"/>
              <a:t>Faculty Recognition: Student Teaching Feedback redesign</a:t>
            </a:r>
          </a:p>
          <a:p>
            <a:pPr marL="228600" indent="-228600">
              <a:buClr>
                <a:srgbClr val="002060"/>
              </a:buClr>
              <a:buFont typeface="Arial" panose="020B0604020202020204" pitchFamily="34" charset="0"/>
              <a:buChar char="•"/>
            </a:pPr>
            <a:r>
              <a:rPr lang="en-US" sz="2400" dirty="0"/>
              <a:t>Co-opetition: co-operation and competition</a:t>
            </a:r>
          </a:p>
        </p:txBody>
      </p:sp>
      <p:sp>
        <p:nvSpPr>
          <p:cNvPr id="4" name="TextBox 3"/>
          <p:cNvSpPr txBox="1"/>
          <p:nvPr/>
        </p:nvSpPr>
        <p:spPr>
          <a:xfrm>
            <a:off x="605481" y="6476311"/>
            <a:ext cx="736099" cy="369332"/>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2011</a:t>
            </a:r>
          </a:p>
        </p:txBody>
      </p:sp>
      <p:sp>
        <p:nvSpPr>
          <p:cNvPr id="8" name="TextBox 7"/>
          <p:cNvSpPr txBox="1"/>
          <p:nvPr/>
        </p:nvSpPr>
        <p:spPr>
          <a:xfrm>
            <a:off x="4000770" y="6488668"/>
            <a:ext cx="736099" cy="369332"/>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2012</a:t>
            </a:r>
          </a:p>
        </p:txBody>
      </p:sp>
      <p:pic>
        <p:nvPicPr>
          <p:cNvPr id="2050" name="Picture 2" descr="Image result for taylor's university X-sp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13448" y="4726908"/>
            <a:ext cx="2384172" cy="165186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a:extLst>
              <a:ext uri="{FF2B5EF4-FFF2-40B4-BE49-F238E27FC236}">
                <a16:creationId xmlns:a16="http://schemas.microsoft.com/office/drawing/2014/main" id="{E95366E7-E55E-4A35-B3F3-3B521611B5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9100" y="4727237"/>
            <a:ext cx="2384172" cy="1651536"/>
          </a:xfrm>
          <a:prstGeom prst="rect">
            <a:avLst/>
          </a:prstGeom>
        </p:spPr>
      </p:pic>
      <p:sp>
        <p:nvSpPr>
          <p:cNvPr id="10" name="TextBox 9">
            <a:extLst>
              <a:ext uri="{FF2B5EF4-FFF2-40B4-BE49-F238E27FC236}">
                <a16:creationId xmlns:a16="http://schemas.microsoft.com/office/drawing/2014/main" id="{3820ACC4-B47B-49DA-ADD6-E2F032DAC18C}"/>
              </a:ext>
            </a:extLst>
          </p:cNvPr>
          <p:cNvSpPr txBox="1"/>
          <p:nvPr/>
        </p:nvSpPr>
        <p:spPr>
          <a:xfrm>
            <a:off x="6453136" y="6488668"/>
            <a:ext cx="736099" cy="369332"/>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2015</a:t>
            </a:r>
          </a:p>
        </p:txBody>
      </p:sp>
    </p:spTree>
    <p:extLst>
      <p:ext uri="{BB962C8B-B14F-4D97-AF65-F5344CB8AC3E}">
        <p14:creationId xmlns:p14="http://schemas.microsoft.com/office/powerpoint/2010/main" val="35563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0"/>
                                        <p:tgtEl>
                                          <p:spTgt spid="3"/>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500"/>
                                        <p:tgtEl>
                                          <p:spTgt spid="307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40" y="139700"/>
            <a:ext cx="8229600" cy="728667"/>
          </a:xfrm>
        </p:spPr>
        <p:txBody>
          <a:bodyPr>
            <a:noAutofit/>
          </a:bodyPr>
          <a:lstStyle/>
          <a:p>
            <a:r>
              <a:rPr lang="en-SG" dirty="0"/>
              <a:t>Traditional Classroom Design</a:t>
            </a:r>
          </a:p>
        </p:txBody>
      </p:sp>
      <p:sp>
        <p:nvSpPr>
          <p:cNvPr id="3" name="Content Placeholder 2"/>
          <p:cNvSpPr>
            <a:spLocks noGrp="1"/>
          </p:cNvSpPr>
          <p:nvPr>
            <p:ph idx="1"/>
          </p:nvPr>
        </p:nvSpPr>
        <p:spPr>
          <a:xfrm>
            <a:off x="457200" y="1600202"/>
            <a:ext cx="8229600" cy="4525963"/>
          </a:xfrm>
          <a:prstGeom prst="rect">
            <a:avLst/>
          </a:prstGeom>
        </p:spPr>
        <p:txBody>
          <a:bodyPr/>
          <a:lstStyle/>
          <a:p>
            <a:endParaRPr lang="en-SG"/>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268760"/>
            <a:ext cx="9180512"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95241" y="6472085"/>
            <a:ext cx="1943802" cy="369332"/>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1986 - Pre-2011</a:t>
            </a:r>
          </a:p>
        </p:txBody>
      </p:sp>
    </p:spTree>
    <p:extLst>
      <p:ext uri="{BB962C8B-B14F-4D97-AF65-F5344CB8AC3E}">
        <p14:creationId xmlns:p14="http://schemas.microsoft.com/office/powerpoint/2010/main" val="28557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9550"/>
            <a:ext cx="8748713" cy="838200"/>
          </a:xfrm>
        </p:spPr>
        <p:txBody>
          <a:bodyPr>
            <a:noAutofit/>
          </a:bodyPr>
          <a:lstStyle/>
          <a:p>
            <a:r>
              <a:rPr lang="en-US" sz="2800" dirty="0"/>
              <a:t>TR+: Professor-friendly Learning Space @ NTU </a:t>
            </a:r>
            <a:endParaRPr lang="en-SG" sz="3600" dirty="0"/>
          </a:p>
        </p:txBody>
      </p:sp>
      <p:pic>
        <p:nvPicPr>
          <p:cNvPr id="4" name="Picture 2" descr="http://mediashowcase.ntu.edu.sg/Portals/0/Images/CELT_Photos_Upload/2012_Sept-Dec/20121115%20CELT%20TR%20Plus/CELT%20TR%20Plus%20021d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36662"/>
            <a:ext cx="9144001" cy="51006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20524" y="615702"/>
            <a:ext cx="3145098" cy="432048"/>
          </a:xfrm>
          <a:prstGeom prst="rect">
            <a:avLst/>
          </a:prstGeom>
          <a:solidFill>
            <a:srgbClr val="FFFF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146" name="Picture 2" descr="Image result for 2011 year">
            <a:extLst>
              <a:ext uri="{FF2B5EF4-FFF2-40B4-BE49-F238E27FC236}">
                <a16:creationId xmlns:a16="http://schemas.microsoft.com/office/drawing/2014/main" id="{423329EB-276D-4F2D-A0E3-B504F5DCAE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902" y="2543175"/>
            <a:ext cx="469898" cy="352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2011 year">
            <a:extLst>
              <a:ext uri="{FF2B5EF4-FFF2-40B4-BE49-F238E27FC236}">
                <a16:creationId xmlns:a16="http://schemas.microsoft.com/office/drawing/2014/main" id="{5E2FC337-A210-4375-8CE6-AA173BB249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7077" y="2543175"/>
            <a:ext cx="469898" cy="3524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2011 year">
            <a:extLst>
              <a:ext uri="{FF2B5EF4-FFF2-40B4-BE49-F238E27FC236}">
                <a16:creationId xmlns:a16="http://schemas.microsoft.com/office/drawing/2014/main" id="{7798F3F3-23F7-4901-9857-908E9F5CD3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9026" y="2606675"/>
            <a:ext cx="550333" cy="41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5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0"/>
                                        <p:tgtEl>
                                          <p:spTgt spid="7"/>
                                        </p:tgtEl>
                                      </p:cBhvr>
                                    </p:animEffect>
                                  </p:childTnLst>
                                </p:cTn>
                              </p:par>
                            </p:childTnLst>
                          </p:cTn>
                        </p:par>
                        <p:par>
                          <p:cTn id="13" fill="hold">
                            <p:stCondLst>
                              <p:cond delay="2000"/>
                            </p:stCondLst>
                            <p:childTnLst>
                              <p:par>
                                <p:cTn id="14" presetID="22" presetClass="entr" presetSubtype="8" fill="hold" nodeType="afterEffect">
                                  <p:stCondLst>
                                    <p:cond delay="3250"/>
                                  </p:stCondLst>
                                  <p:childTnLst>
                                    <p:set>
                                      <p:cBhvr>
                                        <p:cTn id="15" dur="1" fill="hold">
                                          <p:stCondLst>
                                            <p:cond delay="0"/>
                                          </p:stCondLst>
                                        </p:cTn>
                                        <p:tgtEl>
                                          <p:spTgt spid="6146"/>
                                        </p:tgtEl>
                                        <p:attrNameLst>
                                          <p:attrName>style.visibility</p:attrName>
                                        </p:attrNameLst>
                                      </p:cBhvr>
                                      <p:to>
                                        <p:strVal val="visible"/>
                                      </p:to>
                                    </p:set>
                                    <p:animEffect transition="in" filter="wipe(left)">
                                      <p:cBhvr>
                                        <p:cTn id="16" dur="750"/>
                                        <p:tgtEl>
                                          <p:spTgt spid="6146"/>
                                        </p:tgtEl>
                                      </p:cBhvr>
                                    </p:animEffect>
                                  </p:childTnLst>
                                </p:cTn>
                              </p:par>
                              <p:par>
                                <p:cTn id="17" presetID="22" presetClass="entr" presetSubtype="8" fill="hold" nodeType="withEffect">
                                  <p:stCondLst>
                                    <p:cond delay="325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750"/>
                                        <p:tgtEl>
                                          <p:spTgt spid="8"/>
                                        </p:tgtEl>
                                      </p:cBhvr>
                                    </p:animEffect>
                                  </p:childTnLst>
                                </p:cTn>
                              </p:par>
                              <p:par>
                                <p:cTn id="20" presetID="22" presetClass="entr" presetSubtype="8" fill="hold" nodeType="withEffect">
                                  <p:stCondLst>
                                    <p:cond delay="3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generated with high confidence">
            <a:extLst>
              <a:ext uri="{FF2B5EF4-FFF2-40B4-BE49-F238E27FC236}">
                <a16:creationId xmlns:a16="http://schemas.microsoft.com/office/drawing/2014/main" id="{81818F4A-82FA-4727-AE40-C9B8F970C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467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0"/>
            <a:ext cx="9144000" cy="6364288"/>
          </a:xfrm>
        </p:spPr>
      </p:pic>
    </p:spTree>
    <p:extLst>
      <p:ext uri="{BB962C8B-B14F-4D97-AF65-F5344CB8AC3E}">
        <p14:creationId xmlns:p14="http://schemas.microsoft.com/office/powerpoint/2010/main" val="5524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aylor's">
            <a:extLst>
              <a:ext uri="{FF2B5EF4-FFF2-40B4-BE49-F238E27FC236}">
                <a16:creationId xmlns:a16="http://schemas.microsoft.com/office/drawing/2014/main" id="{1F9707E9-99A4-44BE-8C5B-97D5FDF643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954" y="349451"/>
            <a:ext cx="712447" cy="7124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76B243-1314-41D4-825D-64736546E765}"/>
              </a:ext>
            </a:extLst>
          </p:cNvPr>
          <p:cNvSpPr>
            <a:spLocks noGrp="1"/>
          </p:cNvSpPr>
          <p:nvPr>
            <p:ph type="title"/>
          </p:nvPr>
        </p:nvSpPr>
        <p:spPr>
          <a:xfrm>
            <a:off x="914401" y="223758"/>
            <a:ext cx="7543800" cy="838140"/>
          </a:xfrm>
        </p:spPr>
        <p:txBody>
          <a:bodyPr/>
          <a:lstStyle/>
          <a:p>
            <a:r>
              <a:rPr lang="en-US" dirty="0"/>
              <a:t>Taylor’s Education Group</a:t>
            </a:r>
            <a:endParaRPr lang="en-MY" dirty="0"/>
          </a:p>
        </p:txBody>
      </p:sp>
      <p:pic>
        <p:nvPicPr>
          <p:cNvPr id="6" name="Picture 5">
            <a:extLst>
              <a:ext uri="{FF2B5EF4-FFF2-40B4-BE49-F238E27FC236}">
                <a16:creationId xmlns:a16="http://schemas.microsoft.com/office/drawing/2014/main" id="{03DC0D8E-B4A0-42B6-927B-25750F7FDEE5}"/>
              </a:ext>
            </a:extLst>
          </p:cNvPr>
          <p:cNvPicPr>
            <a:picLocks noChangeAspect="1"/>
          </p:cNvPicPr>
          <p:nvPr/>
        </p:nvPicPr>
        <p:blipFill>
          <a:blip r:embed="rId3"/>
          <a:stretch>
            <a:fillRect/>
          </a:stretch>
        </p:blipFill>
        <p:spPr>
          <a:xfrm>
            <a:off x="3487902" y="1297883"/>
            <a:ext cx="2654846" cy="1230883"/>
          </a:xfrm>
          <a:prstGeom prst="rect">
            <a:avLst/>
          </a:prstGeom>
        </p:spPr>
      </p:pic>
      <p:pic>
        <p:nvPicPr>
          <p:cNvPr id="8" name="Picture 7">
            <a:extLst>
              <a:ext uri="{FF2B5EF4-FFF2-40B4-BE49-F238E27FC236}">
                <a16:creationId xmlns:a16="http://schemas.microsoft.com/office/drawing/2014/main" id="{98D88571-6DF4-4C28-B985-6DF085872793}"/>
              </a:ext>
            </a:extLst>
          </p:cNvPr>
          <p:cNvPicPr>
            <a:picLocks noChangeAspect="1"/>
          </p:cNvPicPr>
          <p:nvPr/>
        </p:nvPicPr>
        <p:blipFill>
          <a:blip r:embed="rId4"/>
          <a:stretch>
            <a:fillRect/>
          </a:stretch>
        </p:blipFill>
        <p:spPr>
          <a:xfrm>
            <a:off x="335595" y="1384894"/>
            <a:ext cx="2620778" cy="1378022"/>
          </a:xfrm>
          <a:prstGeom prst="rect">
            <a:avLst/>
          </a:prstGeom>
        </p:spPr>
      </p:pic>
      <p:pic>
        <p:nvPicPr>
          <p:cNvPr id="10" name="Picture 9">
            <a:extLst>
              <a:ext uri="{FF2B5EF4-FFF2-40B4-BE49-F238E27FC236}">
                <a16:creationId xmlns:a16="http://schemas.microsoft.com/office/drawing/2014/main" id="{B778FD9E-B7F7-4B74-BCAF-76196E79A580}"/>
              </a:ext>
            </a:extLst>
          </p:cNvPr>
          <p:cNvPicPr>
            <a:picLocks noChangeAspect="1"/>
          </p:cNvPicPr>
          <p:nvPr/>
        </p:nvPicPr>
        <p:blipFill>
          <a:blip r:embed="rId5"/>
          <a:stretch>
            <a:fillRect/>
          </a:stretch>
        </p:blipFill>
        <p:spPr>
          <a:xfrm>
            <a:off x="749006" y="2913832"/>
            <a:ext cx="2428346" cy="1229543"/>
          </a:xfrm>
          <a:prstGeom prst="rect">
            <a:avLst/>
          </a:prstGeom>
        </p:spPr>
      </p:pic>
      <p:pic>
        <p:nvPicPr>
          <p:cNvPr id="12" name="Picture 11">
            <a:extLst>
              <a:ext uri="{FF2B5EF4-FFF2-40B4-BE49-F238E27FC236}">
                <a16:creationId xmlns:a16="http://schemas.microsoft.com/office/drawing/2014/main" id="{73C81E00-1981-4FF5-AE5E-24343A0D7820}"/>
              </a:ext>
            </a:extLst>
          </p:cNvPr>
          <p:cNvPicPr>
            <a:picLocks noChangeAspect="1"/>
          </p:cNvPicPr>
          <p:nvPr/>
        </p:nvPicPr>
        <p:blipFill>
          <a:blip r:embed="rId6"/>
          <a:stretch>
            <a:fillRect/>
          </a:stretch>
        </p:blipFill>
        <p:spPr>
          <a:xfrm>
            <a:off x="3681040" y="3169546"/>
            <a:ext cx="1688204" cy="1688204"/>
          </a:xfrm>
          <a:prstGeom prst="rect">
            <a:avLst/>
          </a:prstGeom>
        </p:spPr>
      </p:pic>
      <p:pic>
        <p:nvPicPr>
          <p:cNvPr id="4108" name="Picture 12" descr="Image result for taylor's education group">
            <a:extLst>
              <a:ext uri="{FF2B5EF4-FFF2-40B4-BE49-F238E27FC236}">
                <a16:creationId xmlns:a16="http://schemas.microsoft.com/office/drawing/2014/main" id="{87E04012-23FE-40E0-90B0-E9795DFC1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8404" y="4925565"/>
            <a:ext cx="35433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taylor's education group">
            <a:extLst>
              <a:ext uri="{FF2B5EF4-FFF2-40B4-BE49-F238E27FC236}">
                <a16:creationId xmlns:a16="http://schemas.microsoft.com/office/drawing/2014/main" id="{B95D32B6-DD59-4CEB-A99B-B61F0C97B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006" y="41433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BD29CA-6160-482F-BE35-4ED12E0B8220}"/>
              </a:ext>
            </a:extLst>
          </p:cNvPr>
          <p:cNvPicPr>
            <a:picLocks noChangeAspect="1"/>
          </p:cNvPicPr>
          <p:nvPr/>
        </p:nvPicPr>
        <p:blipFill>
          <a:blip r:embed="rId9"/>
          <a:stretch>
            <a:fillRect/>
          </a:stretch>
        </p:blipFill>
        <p:spPr>
          <a:xfrm>
            <a:off x="5060054" y="2491835"/>
            <a:ext cx="3133725" cy="1457325"/>
          </a:xfrm>
          <a:prstGeom prst="rect">
            <a:avLst/>
          </a:prstGeom>
        </p:spPr>
      </p:pic>
      <p:pic>
        <p:nvPicPr>
          <p:cNvPr id="16" name="Picture 15">
            <a:extLst>
              <a:ext uri="{FF2B5EF4-FFF2-40B4-BE49-F238E27FC236}">
                <a16:creationId xmlns:a16="http://schemas.microsoft.com/office/drawing/2014/main" id="{33DB6C82-460E-4308-B949-EA02824B78ED}"/>
              </a:ext>
            </a:extLst>
          </p:cNvPr>
          <p:cNvPicPr>
            <a:picLocks noChangeAspect="1"/>
          </p:cNvPicPr>
          <p:nvPr/>
        </p:nvPicPr>
        <p:blipFill>
          <a:blip r:embed="rId10"/>
          <a:stretch>
            <a:fillRect/>
          </a:stretch>
        </p:blipFill>
        <p:spPr>
          <a:xfrm>
            <a:off x="6079283" y="4072917"/>
            <a:ext cx="2378918" cy="1016573"/>
          </a:xfrm>
          <a:prstGeom prst="rect">
            <a:avLst/>
          </a:prstGeom>
        </p:spPr>
      </p:pic>
    </p:spTree>
    <p:extLst>
      <p:ext uri="{BB962C8B-B14F-4D97-AF65-F5344CB8AC3E}">
        <p14:creationId xmlns:p14="http://schemas.microsoft.com/office/powerpoint/2010/main" val="132749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23" presetClass="entr" presetSubtype="16" fill="hold" nodeType="afterEffect">
                                  <p:stCondLst>
                                    <p:cond delay="0"/>
                                  </p:stCondLst>
                                  <p:childTnLst>
                                    <p:set>
                                      <p:cBhvr>
                                        <p:cTn id="26" dur="1" fill="hold">
                                          <p:stCondLst>
                                            <p:cond delay="0"/>
                                          </p:stCondLst>
                                        </p:cTn>
                                        <p:tgtEl>
                                          <p:spTgt spid="4108"/>
                                        </p:tgtEl>
                                        <p:attrNameLst>
                                          <p:attrName>style.visibility</p:attrName>
                                        </p:attrNameLst>
                                      </p:cBhvr>
                                      <p:to>
                                        <p:strVal val="visible"/>
                                      </p:to>
                                    </p:set>
                                    <p:anim calcmode="lin" valueType="num">
                                      <p:cBhvr>
                                        <p:cTn id="27" dur="1000" fill="hold"/>
                                        <p:tgtEl>
                                          <p:spTgt spid="4108"/>
                                        </p:tgtEl>
                                        <p:attrNameLst>
                                          <p:attrName>ppt_w</p:attrName>
                                        </p:attrNameLst>
                                      </p:cBhvr>
                                      <p:tavLst>
                                        <p:tav tm="0">
                                          <p:val>
                                            <p:fltVal val="0"/>
                                          </p:val>
                                        </p:tav>
                                        <p:tav tm="100000">
                                          <p:val>
                                            <p:strVal val="#ppt_w"/>
                                          </p:val>
                                        </p:tav>
                                      </p:tavLst>
                                    </p:anim>
                                    <p:anim calcmode="lin" valueType="num">
                                      <p:cBhvr>
                                        <p:cTn id="28" dur="1000" fill="hold"/>
                                        <p:tgtEl>
                                          <p:spTgt spid="4108"/>
                                        </p:tgtEl>
                                        <p:attrNameLst>
                                          <p:attrName>ppt_h</p:attrName>
                                        </p:attrNameLst>
                                      </p:cBhvr>
                                      <p:tavLst>
                                        <p:tav tm="0">
                                          <p:val>
                                            <p:fltVal val="0"/>
                                          </p:val>
                                        </p:tav>
                                        <p:tav tm="100000">
                                          <p:val>
                                            <p:strVal val="#ppt_h"/>
                                          </p:val>
                                        </p:tav>
                                      </p:tavLst>
                                    </p:anim>
                                  </p:childTnLst>
                                </p:cTn>
                              </p:par>
                            </p:childTnLst>
                          </p:cTn>
                        </p:par>
                        <p:par>
                          <p:cTn id="29" fill="hold">
                            <p:stCondLst>
                              <p:cond delay="5000"/>
                            </p:stCondLst>
                            <p:childTnLst>
                              <p:par>
                                <p:cTn id="30" presetID="23" presetClass="entr" presetSubtype="16" fill="hold" nodeType="afterEffect">
                                  <p:stCondLst>
                                    <p:cond delay="0"/>
                                  </p:stCondLst>
                                  <p:childTnLst>
                                    <p:set>
                                      <p:cBhvr>
                                        <p:cTn id="31" dur="1" fill="hold">
                                          <p:stCondLst>
                                            <p:cond delay="0"/>
                                          </p:stCondLst>
                                        </p:cTn>
                                        <p:tgtEl>
                                          <p:spTgt spid="4112"/>
                                        </p:tgtEl>
                                        <p:attrNameLst>
                                          <p:attrName>style.visibility</p:attrName>
                                        </p:attrNameLst>
                                      </p:cBhvr>
                                      <p:to>
                                        <p:strVal val="visible"/>
                                      </p:to>
                                    </p:set>
                                    <p:anim calcmode="lin" valueType="num">
                                      <p:cBhvr>
                                        <p:cTn id="32" dur="1000" fill="hold"/>
                                        <p:tgtEl>
                                          <p:spTgt spid="4112"/>
                                        </p:tgtEl>
                                        <p:attrNameLst>
                                          <p:attrName>ppt_w</p:attrName>
                                        </p:attrNameLst>
                                      </p:cBhvr>
                                      <p:tavLst>
                                        <p:tav tm="0">
                                          <p:val>
                                            <p:fltVal val="0"/>
                                          </p:val>
                                        </p:tav>
                                        <p:tav tm="100000">
                                          <p:val>
                                            <p:strVal val="#ppt_w"/>
                                          </p:val>
                                        </p:tav>
                                      </p:tavLst>
                                    </p:anim>
                                    <p:anim calcmode="lin" valueType="num">
                                      <p:cBhvr>
                                        <p:cTn id="33" dur="1000" fill="hold"/>
                                        <p:tgtEl>
                                          <p:spTgt spid="411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2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childTnLst>
                                </p:cTn>
                              </p:par>
                            </p:childTnLst>
                          </p:cTn>
                        </p:par>
                        <p:par>
                          <p:cTn id="39" fill="hold">
                            <p:stCondLst>
                              <p:cond delay="7000"/>
                            </p:stCondLst>
                            <p:childTnLst>
                              <p:par>
                                <p:cTn id="40" presetID="2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0460"/>
            <a:ext cx="8579296" cy="881809"/>
          </a:xfrm>
        </p:spPr>
        <p:txBody>
          <a:bodyPr>
            <a:noAutofit/>
          </a:bodyPr>
          <a:lstStyle/>
          <a:p>
            <a:r>
              <a:rPr lang="en-SG" sz="2800" dirty="0"/>
              <a:t>Learning Spaces at Taylor’s University:</a:t>
            </a:r>
            <a:br>
              <a:rPr lang="en-SG" sz="2800" dirty="0"/>
            </a:br>
            <a:r>
              <a:rPr lang="en-SG" dirty="0"/>
              <a:t>X-Space Collaborative Classroom</a:t>
            </a:r>
          </a:p>
        </p:txBody>
      </p:sp>
      <p:sp>
        <p:nvSpPr>
          <p:cNvPr id="3" name="Content Placeholder 2"/>
          <p:cNvSpPr>
            <a:spLocks noGrp="1"/>
          </p:cNvSpPr>
          <p:nvPr>
            <p:ph idx="1"/>
          </p:nvPr>
        </p:nvSpPr>
        <p:spPr>
          <a:xfrm>
            <a:off x="457200" y="1600202"/>
            <a:ext cx="8229600" cy="4525963"/>
          </a:xfrm>
          <a:prstGeom prst="rect">
            <a:avLst/>
          </a:prstGeom>
        </p:spPr>
        <p:txBody>
          <a:bodyPr/>
          <a:lstStyle/>
          <a:p>
            <a:endParaRPr lang="en-SG" dirty="0"/>
          </a:p>
        </p:txBody>
      </p:sp>
      <p:pic>
        <p:nvPicPr>
          <p:cNvPr id="4100" name="Picture 4" descr="http://elamovement.files.wordpress.com/2013/05/img_6476.jpg?w=700&am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73200"/>
            <a:ext cx="914400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7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8208912" cy="1689164"/>
          </a:xfrm>
        </p:spPr>
        <p:txBody>
          <a:bodyPr>
            <a:normAutofit/>
          </a:bodyPr>
          <a:lstStyle/>
          <a:p>
            <a:r>
              <a:rPr lang="en-US" sz="5400" dirty="0" smtClean="0"/>
              <a:t>Industrial 4.0 </a:t>
            </a:r>
            <a:br>
              <a:rPr lang="en-US" sz="5400" dirty="0" smtClean="0"/>
            </a:br>
            <a:r>
              <a:rPr lang="en-US" sz="3600" dirty="0" smtClean="0"/>
              <a:t>Second Machine Age</a:t>
            </a:r>
            <a:endParaRPr lang="en-US" sz="3600" dirty="0"/>
          </a:p>
        </p:txBody>
      </p:sp>
      <p:sp>
        <p:nvSpPr>
          <p:cNvPr id="4" name="Rectangle 3"/>
          <p:cNvSpPr/>
          <p:nvPr/>
        </p:nvSpPr>
        <p:spPr>
          <a:xfrm>
            <a:off x="0" y="6425168"/>
            <a:ext cx="6388224" cy="461665"/>
          </a:xfrm>
          <a:prstGeom prst="rect">
            <a:avLst/>
          </a:prstGeom>
        </p:spPr>
        <p:txBody>
          <a:bodyPr wrap="none">
            <a:spAutoFit/>
          </a:bodyPr>
          <a:lstStyle/>
          <a:p>
            <a:r>
              <a:rPr lang="en-US" sz="2400" dirty="0" smtClean="0">
                <a:solidFill>
                  <a:schemeClr val="bg1"/>
                </a:solidFill>
              </a:rPr>
              <a:t>Source: https</a:t>
            </a:r>
            <a:r>
              <a:rPr lang="en-US" sz="2400" dirty="0">
                <a:solidFill>
                  <a:schemeClr val="bg1"/>
                </a:solidFill>
              </a:rPr>
              <a:t>://matteblack.me/digital-disruption/</a:t>
            </a:r>
          </a:p>
        </p:txBody>
      </p:sp>
      <p:sp>
        <p:nvSpPr>
          <p:cNvPr id="6" name="Title 1"/>
          <p:cNvSpPr txBox="1">
            <a:spLocks/>
          </p:cNvSpPr>
          <p:nvPr/>
        </p:nvSpPr>
        <p:spPr>
          <a:xfrm>
            <a:off x="0" y="2258079"/>
            <a:ext cx="7620000" cy="75388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rgbClr val="FF0000"/>
                </a:solidFill>
                <a:latin typeface="Arial Rounded MT Bold" panose="020F0704030504030204" pitchFamily="34" charset="0"/>
                <a:ea typeface="+mj-ea"/>
                <a:cs typeface="+mj-cs"/>
              </a:defRPr>
            </a:lvl1pPr>
          </a:lstStyle>
          <a:p>
            <a:pPr>
              <a:lnSpc>
                <a:spcPct val="120000"/>
              </a:lnSpc>
            </a:pPr>
            <a:r>
              <a:rPr lang="en-US" sz="3200" dirty="0" smtClean="0"/>
              <a:t>Robotics</a:t>
            </a:r>
            <a:r>
              <a:rPr lang="en-US" sz="3200" dirty="0">
                <a:sym typeface="Wingdings" panose="05000000000000000000" pitchFamily="2" charset="2"/>
              </a:rPr>
              <a:t> </a:t>
            </a:r>
            <a:r>
              <a:rPr lang="en-US" sz="3200" dirty="0" smtClean="0">
                <a:sym typeface="Wingdings" panose="05000000000000000000" pitchFamily="2" charset="2"/>
              </a:rPr>
              <a:t> </a:t>
            </a:r>
            <a:r>
              <a:rPr lang="en-US" sz="3200" dirty="0" smtClean="0"/>
              <a:t>AI</a:t>
            </a:r>
            <a:r>
              <a:rPr lang="en-US" sz="3200" dirty="0">
                <a:sym typeface="Wingdings" panose="05000000000000000000" pitchFamily="2" charset="2"/>
              </a:rPr>
              <a:t>  </a:t>
            </a:r>
            <a:r>
              <a:rPr lang="en-US" sz="3200" dirty="0" smtClean="0"/>
              <a:t>Big Data</a:t>
            </a:r>
            <a:r>
              <a:rPr lang="en-US" sz="3200" dirty="0">
                <a:sym typeface="Wingdings" panose="05000000000000000000" pitchFamily="2" charset="2"/>
              </a:rPr>
              <a:t>  </a:t>
            </a:r>
            <a:r>
              <a:rPr lang="en-US" sz="3200" dirty="0" err="1" smtClean="0"/>
              <a:t>IoT</a:t>
            </a:r>
            <a:r>
              <a:rPr lang="en-US" sz="3200" dirty="0">
                <a:sym typeface="Wingdings" panose="05000000000000000000" pitchFamily="2" charset="2"/>
              </a:rPr>
              <a:t>  </a:t>
            </a:r>
            <a:r>
              <a:rPr lang="en-US" sz="3200" dirty="0" smtClean="0"/>
              <a:t>Mobile</a:t>
            </a:r>
            <a:r>
              <a:rPr lang="en-US" sz="3200" dirty="0">
                <a:sym typeface="Wingdings" panose="05000000000000000000" pitchFamily="2" charset="2"/>
              </a:rPr>
              <a:t>  </a:t>
            </a:r>
            <a:r>
              <a:rPr lang="en-US" sz="3200" dirty="0" smtClean="0">
                <a:sym typeface="Wingdings" panose="05000000000000000000" pitchFamily="2" charset="2"/>
              </a:rPr>
              <a:t>Deep Learning</a:t>
            </a:r>
            <a:endParaRPr lang="en-US" sz="3200" dirty="0"/>
          </a:p>
        </p:txBody>
      </p:sp>
      <p:sp>
        <p:nvSpPr>
          <p:cNvPr id="5" name="Rectangle 4"/>
          <p:cNvSpPr/>
          <p:nvPr/>
        </p:nvSpPr>
        <p:spPr>
          <a:xfrm>
            <a:off x="2699657" y="3363686"/>
            <a:ext cx="2209800" cy="77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C:\Users\User\AppData\Local\Temp\SNAGHTML4ac6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7518"/>
            <a:ext cx="9144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320"/>
            <a:ext cx="9144000" cy="5683679"/>
          </a:xfrm>
          <a:prstGeom prst="rect">
            <a:avLst/>
          </a:prstGeom>
        </p:spPr>
      </p:pic>
      <p:pic>
        <p:nvPicPr>
          <p:cNvPr id="1026" name="Picture 2" descr="http://www.nexus.edu.my/Nexus_MY/media/Nexus/ImageSliders/recog.jpg?width=2000&amp;height=744&amp;ext=.jpg"/>
          <p:cNvPicPr>
            <a:picLocks noChangeAspect="1" noChangeArrowheads="1"/>
          </p:cNvPicPr>
          <p:nvPr/>
        </p:nvPicPr>
        <p:blipFill rotWithShape="1">
          <a:blip r:embed="rId3">
            <a:extLst>
              <a:ext uri="{28A0092B-C50C-407E-A947-70E740481C1C}">
                <a14:useLocalDpi xmlns:a14="http://schemas.microsoft.com/office/drawing/2010/main" val="0"/>
              </a:ext>
            </a:extLst>
          </a:blip>
          <a:srcRect t="44274" b="23583"/>
          <a:stretch/>
        </p:blipFill>
        <p:spPr bwMode="auto">
          <a:xfrm>
            <a:off x="1766" y="5832336"/>
            <a:ext cx="9144000" cy="1093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duotone>
              <a:schemeClr val="bg2">
                <a:shade val="45000"/>
                <a:satMod val="135000"/>
              </a:schemeClr>
              <a:prstClr val="white"/>
            </a:duotone>
          </a:blip>
          <a:stretch>
            <a:fillRect/>
          </a:stretch>
        </p:blipFill>
        <p:spPr>
          <a:xfrm>
            <a:off x="6630208" y="98188"/>
            <a:ext cx="1847850" cy="781050"/>
          </a:xfrm>
          <a:prstGeom prst="rect">
            <a:avLst/>
          </a:prstGeom>
        </p:spPr>
      </p:pic>
      <p:sp>
        <p:nvSpPr>
          <p:cNvPr id="2" name="Rectangle 1"/>
          <p:cNvSpPr/>
          <p:nvPr/>
        </p:nvSpPr>
        <p:spPr>
          <a:xfrm>
            <a:off x="6428617" y="816968"/>
            <a:ext cx="2419445" cy="307777"/>
          </a:xfrm>
          <a:prstGeom prst="rect">
            <a:avLst/>
          </a:prstGeom>
        </p:spPr>
        <p:txBody>
          <a:bodyPr wrap="none">
            <a:spAutoFit/>
          </a:bodyPr>
          <a:lstStyle/>
          <a:p>
            <a:r>
              <a:rPr lang="en-US" sz="1400" dirty="0">
                <a:solidFill>
                  <a:srgbClr val="002060"/>
                </a:solidFill>
                <a:latin typeface="Arial Rounded MT Bold" panose="020F0704030504030204" pitchFamily="34" charset="0"/>
              </a:rPr>
              <a:t>http://www.nexus.edu.my/</a:t>
            </a:r>
          </a:p>
        </p:txBody>
      </p:sp>
      <p:sp>
        <p:nvSpPr>
          <p:cNvPr id="4" name="Oval 3">
            <a:extLst>
              <a:ext uri="{FF2B5EF4-FFF2-40B4-BE49-F238E27FC236}">
                <a16:creationId xmlns:a16="http://schemas.microsoft.com/office/drawing/2014/main" id="{BFE8ED4D-7EBB-43CB-A7FE-06310F25CCD2}"/>
              </a:ext>
            </a:extLst>
          </p:cNvPr>
          <p:cNvSpPr/>
          <p:nvPr/>
        </p:nvSpPr>
        <p:spPr>
          <a:xfrm>
            <a:off x="8023149" y="1699606"/>
            <a:ext cx="1262208" cy="2258885"/>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Oval 6">
            <a:extLst>
              <a:ext uri="{FF2B5EF4-FFF2-40B4-BE49-F238E27FC236}">
                <a16:creationId xmlns:a16="http://schemas.microsoft.com/office/drawing/2014/main" id="{3D32FDA0-8800-48AE-9BB1-3DEF6B5FCFAA}"/>
              </a:ext>
            </a:extLst>
          </p:cNvPr>
          <p:cNvSpPr/>
          <p:nvPr/>
        </p:nvSpPr>
        <p:spPr>
          <a:xfrm>
            <a:off x="1203951" y="3102059"/>
            <a:ext cx="2154169" cy="1712865"/>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a:extLst>
              <a:ext uri="{FF2B5EF4-FFF2-40B4-BE49-F238E27FC236}">
                <a16:creationId xmlns:a16="http://schemas.microsoft.com/office/drawing/2014/main" id="{65A73D87-C486-4762-84A7-F7990532E630}"/>
              </a:ext>
            </a:extLst>
          </p:cNvPr>
          <p:cNvSpPr/>
          <p:nvPr/>
        </p:nvSpPr>
        <p:spPr>
          <a:xfrm>
            <a:off x="-3095811" y="2139465"/>
            <a:ext cx="184731" cy="369332"/>
          </a:xfrm>
          <a:prstGeom prst="rect">
            <a:avLst/>
          </a:prstGeom>
        </p:spPr>
        <p:txBody>
          <a:bodyPr wrap="none">
            <a:spAutoFit/>
          </a:bodyPr>
          <a:lstStyle/>
          <a:p>
            <a:endParaRPr lang="en-MY" dirty="0">
              <a:solidFill>
                <a:srgbClr val="FF0000"/>
              </a:solidFill>
              <a:latin typeface="Arial Rounded MT Bold" panose="020F0704030504030204" pitchFamily="34" charset="0"/>
            </a:endParaRPr>
          </a:p>
        </p:txBody>
      </p:sp>
      <p:sp>
        <p:nvSpPr>
          <p:cNvPr id="10" name="Title 9">
            <a:extLst>
              <a:ext uri="{FF2B5EF4-FFF2-40B4-BE49-F238E27FC236}">
                <a16:creationId xmlns:a16="http://schemas.microsoft.com/office/drawing/2014/main" id="{6B0CA750-4CF4-4D8E-A4C6-C9A18B9EB153}"/>
              </a:ext>
            </a:extLst>
          </p:cNvPr>
          <p:cNvSpPr>
            <a:spLocks noGrp="1"/>
          </p:cNvSpPr>
          <p:nvPr>
            <p:ph type="title"/>
          </p:nvPr>
        </p:nvSpPr>
        <p:spPr>
          <a:xfrm>
            <a:off x="163603" y="240811"/>
            <a:ext cx="8208912" cy="642208"/>
          </a:xfrm>
        </p:spPr>
        <p:txBody>
          <a:bodyPr>
            <a:normAutofit/>
          </a:bodyPr>
          <a:lstStyle/>
          <a:p>
            <a:r>
              <a:rPr lang="en-MY" dirty="0"/>
              <a:t>Learning Spaces at </a:t>
            </a:r>
          </a:p>
        </p:txBody>
      </p:sp>
    </p:spTree>
    <p:extLst>
      <p:ext uri="{BB962C8B-B14F-4D97-AF65-F5344CB8AC3E}">
        <p14:creationId xmlns:p14="http://schemas.microsoft.com/office/powerpoint/2010/main" val="24636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left)">
                                      <p:cBhvr>
                                        <p:cTn id="11" dur="3000"/>
                                        <p:tgtEl>
                                          <p:spTgt spid="1026"/>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500"/>
                            </p:stCondLst>
                            <p:childTnLst>
                              <p:par>
                                <p:cTn id="17" presetID="21" presetClass="entr" presetSubtype="1" fill="hold" grpId="0" nodeType="after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19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2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7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a:bodyPr>
          <a:lstStyle/>
          <a:p>
            <a:endParaRPr lang="en-US"/>
          </a:p>
        </p:txBody>
      </p:sp>
      <p:sp>
        <p:nvSpPr>
          <p:cNvPr id="7" name="Content Placeholder 6"/>
          <p:cNvSpPr>
            <a:spLocks noGrp="1"/>
          </p:cNvSpPr>
          <p:nvPr>
            <p:ph sz="half" idx="2"/>
          </p:nvPr>
        </p:nvSpPr>
        <p:spPr/>
        <p:txBody>
          <a:bodyPr>
            <a:normAutofit/>
          </a:bodyPr>
          <a:lstStyle/>
          <a:p>
            <a:pPr marL="228600" indent="-228600">
              <a:buClr>
                <a:srgbClr val="002060"/>
              </a:buClr>
              <a:buFont typeface="Arial" panose="020B0604020202020204" pitchFamily="34" charset="0"/>
              <a:buChar char="•"/>
            </a:pPr>
            <a:r>
              <a:rPr lang="en-US" dirty="0" smtClean="0"/>
              <a:t>Holistic education approach</a:t>
            </a:r>
            <a:endParaRPr lang="en-US" dirty="0"/>
          </a:p>
        </p:txBody>
      </p:sp>
      <p:sp>
        <p:nvSpPr>
          <p:cNvPr id="8" name="Title 1"/>
          <p:cNvSpPr>
            <a:spLocks noGrp="1"/>
          </p:cNvSpPr>
          <p:nvPr>
            <p:ph type="title"/>
          </p:nvPr>
        </p:nvSpPr>
        <p:spPr/>
        <p:txBody>
          <a:bodyPr/>
          <a:lstStyle/>
          <a:p>
            <a:r>
              <a:rPr lang="en-US" dirty="0" smtClean="0"/>
              <a:t>Do something great #3</a:t>
            </a:r>
            <a:endParaRPr lang="en-US" dirty="0"/>
          </a:p>
        </p:txBody>
      </p:sp>
      <p:pic>
        <p:nvPicPr>
          <p:cNvPr id="9" name="Picture 2" descr="Image result for taylor's">
            <a:extLst>
              <a:ext uri="{FF2B5EF4-FFF2-40B4-BE49-F238E27FC236}">
                <a16:creationId xmlns:a16="http://schemas.microsoft.com/office/drawing/2014/main" id="{1F9707E9-99A4-44BE-8C5B-97D5FDF643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 y="1427136"/>
            <a:ext cx="3417006" cy="341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2" y="219957"/>
            <a:ext cx="8208912" cy="838140"/>
          </a:xfrm>
        </p:spPr>
        <p:txBody>
          <a:bodyPr>
            <a:normAutofit/>
          </a:bodyPr>
          <a:lstStyle/>
          <a:p>
            <a:r>
              <a:rPr lang="en-US" dirty="0" smtClean="0"/>
              <a:t>Current situation today</a:t>
            </a:r>
            <a:endParaRPr lang="en-US" dirty="0"/>
          </a:p>
        </p:txBody>
      </p:sp>
      <p:sp>
        <p:nvSpPr>
          <p:cNvPr id="4" name="Oval 3"/>
          <p:cNvSpPr/>
          <p:nvPr/>
        </p:nvSpPr>
        <p:spPr>
          <a:xfrm>
            <a:off x="5407217" y="4025957"/>
            <a:ext cx="2136584" cy="1972072"/>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FF0000"/>
                </a:solidFill>
              </a:rPr>
              <a:t>Emotional Well Being</a:t>
            </a:r>
          </a:p>
        </p:txBody>
      </p:sp>
      <p:sp>
        <p:nvSpPr>
          <p:cNvPr id="5" name="Oval 4"/>
          <p:cNvSpPr/>
          <p:nvPr/>
        </p:nvSpPr>
        <p:spPr>
          <a:xfrm>
            <a:off x="2862612" y="1477228"/>
            <a:ext cx="2950371" cy="3032228"/>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000" b="1" dirty="0">
                <a:solidFill>
                  <a:srgbClr val="002060"/>
                </a:solidFill>
              </a:rPr>
              <a:t>Academic Excellence</a:t>
            </a:r>
          </a:p>
        </p:txBody>
      </p:sp>
      <p:sp>
        <p:nvSpPr>
          <p:cNvPr id="6" name="Oval 5"/>
          <p:cNvSpPr/>
          <p:nvPr/>
        </p:nvSpPr>
        <p:spPr>
          <a:xfrm>
            <a:off x="1697699" y="3240246"/>
            <a:ext cx="1872815" cy="1797137"/>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00B050"/>
                </a:solidFill>
              </a:rPr>
              <a:t>Life Skills</a:t>
            </a:r>
          </a:p>
        </p:txBody>
      </p:sp>
    </p:spTree>
    <p:extLst>
      <p:ext uri="{BB962C8B-B14F-4D97-AF65-F5344CB8AC3E}">
        <p14:creationId xmlns:p14="http://schemas.microsoft.com/office/powerpoint/2010/main" val="39409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18" y="492100"/>
            <a:ext cx="8609695" cy="838140"/>
          </a:xfrm>
        </p:spPr>
        <p:txBody>
          <a:bodyPr>
            <a:normAutofit fontScale="90000"/>
          </a:bodyPr>
          <a:lstStyle/>
          <a:p>
            <a:r>
              <a:rPr lang="en-US" dirty="0" smtClean="0"/>
              <a:t>Taylor’s Holistic Education  Response</a:t>
            </a:r>
            <a:r>
              <a:rPr lang="en-US" dirty="0"/>
              <a:t/>
            </a:r>
            <a:br>
              <a:rPr lang="en-US" dirty="0"/>
            </a:br>
            <a:r>
              <a:rPr lang="en-US" sz="3100" dirty="0"/>
              <a:t>K12 to Higher Ed</a:t>
            </a:r>
            <a:endParaRPr lang="en-US" dirty="0"/>
          </a:p>
        </p:txBody>
      </p:sp>
      <p:sp>
        <p:nvSpPr>
          <p:cNvPr id="4" name="Oval 3"/>
          <p:cNvSpPr/>
          <p:nvPr/>
        </p:nvSpPr>
        <p:spPr>
          <a:xfrm>
            <a:off x="5543898" y="3459899"/>
            <a:ext cx="2751169" cy="2745631"/>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FF0000"/>
                </a:solidFill>
              </a:rPr>
              <a:t>Emotional Well Being</a:t>
            </a:r>
          </a:p>
        </p:txBody>
      </p:sp>
      <p:sp>
        <p:nvSpPr>
          <p:cNvPr id="5" name="Oval 4"/>
          <p:cNvSpPr/>
          <p:nvPr/>
        </p:nvSpPr>
        <p:spPr>
          <a:xfrm>
            <a:off x="4408384" y="1687528"/>
            <a:ext cx="2950371" cy="3032228"/>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000" b="1" dirty="0">
                <a:solidFill>
                  <a:srgbClr val="002060"/>
                </a:solidFill>
              </a:rPr>
              <a:t>Academic Excellence</a:t>
            </a:r>
          </a:p>
        </p:txBody>
      </p:sp>
      <p:sp>
        <p:nvSpPr>
          <p:cNvPr id="6" name="Oval 5"/>
          <p:cNvSpPr/>
          <p:nvPr/>
        </p:nvSpPr>
        <p:spPr>
          <a:xfrm>
            <a:off x="3619281" y="3240245"/>
            <a:ext cx="2883583" cy="2965285"/>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00B050"/>
                </a:solidFill>
              </a:rPr>
              <a:t>Life Skills</a:t>
            </a:r>
          </a:p>
        </p:txBody>
      </p:sp>
      <p:pic>
        <p:nvPicPr>
          <p:cNvPr id="3" name="Picture 2"/>
          <p:cNvPicPr>
            <a:picLocks noChangeAspect="1"/>
          </p:cNvPicPr>
          <p:nvPr/>
        </p:nvPicPr>
        <p:blipFill rotWithShape="1">
          <a:blip r:embed="rId2">
            <a:clrChange>
              <a:clrFrom>
                <a:srgbClr val="FFFFFF"/>
              </a:clrFrom>
              <a:clrTo>
                <a:srgbClr val="FFFFFF">
                  <a:alpha val="0"/>
                </a:srgbClr>
              </a:clrTo>
            </a:clrChange>
          </a:blip>
          <a:srcRect r="71448"/>
          <a:stretch/>
        </p:blipFill>
        <p:spPr>
          <a:xfrm>
            <a:off x="5385893" y="1166882"/>
            <a:ext cx="995352" cy="1304925"/>
          </a:xfrm>
          <a:prstGeom prst="rect">
            <a:avLst/>
          </a:prstGeom>
        </p:spPr>
      </p:pic>
      <p:pic>
        <p:nvPicPr>
          <p:cNvPr id="7" name="Picture 6"/>
          <p:cNvPicPr>
            <a:picLocks noChangeAspect="1"/>
          </p:cNvPicPr>
          <p:nvPr/>
        </p:nvPicPr>
        <p:blipFill rotWithShape="1">
          <a:blip r:embed="rId2">
            <a:clrChange>
              <a:clrFrom>
                <a:srgbClr val="FFFFFF"/>
              </a:clrFrom>
              <a:clrTo>
                <a:srgbClr val="FFFFFF">
                  <a:alpha val="0"/>
                </a:srgbClr>
              </a:clrTo>
            </a:clrChange>
          </a:blip>
          <a:srcRect l="32352" r="35174"/>
          <a:stretch/>
        </p:blipFill>
        <p:spPr>
          <a:xfrm>
            <a:off x="4029908" y="4939192"/>
            <a:ext cx="1132115" cy="1304925"/>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l="63827"/>
          <a:stretch/>
        </p:blipFill>
        <p:spPr>
          <a:xfrm>
            <a:off x="6728225" y="5187202"/>
            <a:ext cx="1261060" cy="1304925"/>
          </a:xfrm>
          <a:prstGeom prst="rect">
            <a:avLst/>
          </a:prstGeom>
        </p:spPr>
      </p:pic>
    </p:spTree>
    <p:extLst>
      <p:ext uri="{BB962C8B-B14F-4D97-AF65-F5344CB8AC3E}">
        <p14:creationId xmlns:p14="http://schemas.microsoft.com/office/powerpoint/2010/main" val="116475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childTnLst>
                                </p:cTn>
                              </p:par>
                            </p:childTnLst>
                          </p:cTn>
                        </p:par>
                        <p:par>
                          <p:cTn id="14" fill="hold">
                            <p:stCondLst>
                              <p:cond delay="2500"/>
                            </p:stCondLst>
                            <p:childTnLst>
                              <p:par>
                                <p:cTn id="15" presetID="6" presetClass="entr" presetSubtype="3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1250"/>
                                        <p:tgtEl>
                                          <p:spTgt spid="4"/>
                                        </p:tgtEl>
                                      </p:cBhvr>
                                    </p:animEffect>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childTnLst>
                          </p:cTn>
                        </p:par>
                        <p:par>
                          <p:cTn id="22" fill="hold">
                            <p:stCondLst>
                              <p:cond delay="5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par>
                          <p:cTn id="26" fill="hold">
                            <p:stCondLst>
                              <p:cond delay="77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5"/>
          <p:cNvSpPr/>
          <p:nvPr/>
        </p:nvSpPr>
        <p:spPr>
          <a:xfrm>
            <a:off x="395536" y="441924"/>
            <a:ext cx="9144000" cy="5715000"/>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Oval 2"/>
          <p:cNvSpPr/>
          <p:nvPr/>
        </p:nvSpPr>
        <p:spPr>
          <a:xfrm>
            <a:off x="2180418" y="4865723"/>
            <a:ext cx="1887240" cy="1781268"/>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FF0000"/>
                </a:solidFill>
              </a:rPr>
              <a:t>Emotional Well Being</a:t>
            </a:r>
          </a:p>
        </p:txBody>
      </p:sp>
      <p:sp>
        <p:nvSpPr>
          <p:cNvPr id="4" name="Oval 3"/>
          <p:cNvSpPr/>
          <p:nvPr/>
        </p:nvSpPr>
        <p:spPr>
          <a:xfrm>
            <a:off x="861449" y="3203664"/>
            <a:ext cx="2023888" cy="196720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000" b="1" dirty="0">
                <a:solidFill>
                  <a:srgbClr val="002060"/>
                </a:solidFill>
              </a:rPr>
              <a:t>Academic Excellence</a:t>
            </a:r>
          </a:p>
        </p:txBody>
      </p:sp>
      <p:sp>
        <p:nvSpPr>
          <p:cNvPr id="5" name="Oval 4"/>
          <p:cNvSpPr/>
          <p:nvPr/>
        </p:nvSpPr>
        <p:spPr>
          <a:xfrm>
            <a:off x="183559" y="4386875"/>
            <a:ext cx="1978073" cy="1923772"/>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00B050"/>
                </a:solidFill>
              </a:rPr>
              <a:t>Life Skills</a:t>
            </a:r>
          </a:p>
        </p:txBody>
      </p:sp>
      <p:grpSp>
        <p:nvGrpSpPr>
          <p:cNvPr id="13" name="Group 12"/>
          <p:cNvGrpSpPr/>
          <p:nvPr/>
        </p:nvGrpSpPr>
        <p:grpSpPr>
          <a:xfrm>
            <a:off x="3078622" y="1493638"/>
            <a:ext cx="3281383" cy="2952229"/>
            <a:chOff x="3078622" y="1493638"/>
            <a:chExt cx="3281383" cy="2952229"/>
          </a:xfrm>
        </p:grpSpPr>
        <p:sp>
          <p:nvSpPr>
            <p:cNvPr id="6" name="Oval 5"/>
            <p:cNvSpPr/>
            <p:nvPr/>
          </p:nvSpPr>
          <p:spPr>
            <a:xfrm>
              <a:off x="4472765" y="2664599"/>
              <a:ext cx="1887240" cy="1781268"/>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FF0000"/>
                </a:solidFill>
              </a:endParaRPr>
            </a:p>
          </p:txBody>
        </p:sp>
        <p:sp>
          <p:nvSpPr>
            <p:cNvPr id="7" name="Oval 6"/>
            <p:cNvSpPr/>
            <p:nvPr/>
          </p:nvSpPr>
          <p:spPr>
            <a:xfrm>
              <a:off x="3512337" y="1493638"/>
              <a:ext cx="2023888" cy="196720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dirty="0">
                <a:solidFill>
                  <a:srgbClr val="002060"/>
                </a:solidFill>
              </a:endParaRPr>
            </a:p>
          </p:txBody>
        </p:sp>
        <p:sp>
          <p:nvSpPr>
            <p:cNvPr id="8" name="Oval 7"/>
            <p:cNvSpPr/>
            <p:nvPr/>
          </p:nvSpPr>
          <p:spPr>
            <a:xfrm>
              <a:off x="3078622" y="2478665"/>
              <a:ext cx="1978073" cy="1923772"/>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00B050"/>
                </a:solidFill>
              </a:endParaRPr>
            </a:p>
          </p:txBody>
        </p:sp>
      </p:grpSp>
      <p:grpSp>
        <p:nvGrpSpPr>
          <p:cNvPr id="14" name="Group 13"/>
          <p:cNvGrpSpPr/>
          <p:nvPr/>
        </p:nvGrpSpPr>
        <p:grpSpPr>
          <a:xfrm>
            <a:off x="6296183" y="341285"/>
            <a:ext cx="2544909" cy="2553188"/>
            <a:chOff x="6296183" y="341285"/>
            <a:chExt cx="2544909" cy="2553188"/>
          </a:xfrm>
        </p:grpSpPr>
        <p:sp>
          <p:nvSpPr>
            <p:cNvPr id="9" name="Oval 8"/>
            <p:cNvSpPr/>
            <p:nvPr/>
          </p:nvSpPr>
          <p:spPr>
            <a:xfrm>
              <a:off x="6739572" y="1113205"/>
              <a:ext cx="1887240" cy="1781268"/>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FF0000"/>
                </a:solidFill>
              </a:endParaRPr>
            </a:p>
          </p:txBody>
        </p:sp>
        <p:sp>
          <p:nvSpPr>
            <p:cNvPr id="10" name="Oval 9"/>
            <p:cNvSpPr/>
            <p:nvPr/>
          </p:nvSpPr>
          <p:spPr>
            <a:xfrm>
              <a:off x="6817204" y="341285"/>
              <a:ext cx="2023888" cy="196720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dirty="0">
                <a:solidFill>
                  <a:srgbClr val="002060"/>
                </a:solidFill>
              </a:endParaRPr>
            </a:p>
          </p:txBody>
        </p:sp>
        <p:sp>
          <p:nvSpPr>
            <p:cNvPr id="11" name="Oval 10"/>
            <p:cNvSpPr/>
            <p:nvPr/>
          </p:nvSpPr>
          <p:spPr>
            <a:xfrm>
              <a:off x="6296183" y="551267"/>
              <a:ext cx="1978073" cy="1923772"/>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00B050"/>
                </a:solidFill>
              </a:endParaRPr>
            </a:p>
          </p:txBody>
        </p:sp>
      </p:grpSp>
      <p:sp>
        <p:nvSpPr>
          <p:cNvPr id="12" name="TextBox 11"/>
          <p:cNvSpPr txBox="1"/>
          <p:nvPr/>
        </p:nvSpPr>
        <p:spPr>
          <a:xfrm>
            <a:off x="5823408" y="4396667"/>
            <a:ext cx="3135246" cy="1938992"/>
          </a:xfrm>
          <a:prstGeom prst="rect">
            <a:avLst/>
          </a:prstGeom>
          <a:noFill/>
        </p:spPr>
        <p:txBody>
          <a:bodyPr wrap="square" rtlCol="0">
            <a:spAutoFit/>
          </a:bodyPr>
          <a:lstStyle/>
          <a:p>
            <a:pPr marL="174625" indent="-174625">
              <a:buFont typeface="Arial" panose="020B0604020202020204" pitchFamily="34" charset="0"/>
              <a:buChar char="•"/>
            </a:pPr>
            <a:r>
              <a:rPr lang="en-US" sz="2000" dirty="0">
                <a:solidFill>
                  <a:srgbClr val="002060"/>
                </a:solidFill>
                <a:latin typeface="Arial Rounded MT Bold" panose="020F0704030504030204" pitchFamily="34" charset="0"/>
              </a:rPr>
              <a:t>Socio-Constructivist Learning Design</a:t>
            </a:r>
          </a:p>
          <a:p>
            <a:pPr marL="174625" indent="-174625">
              <a:buFont typeface="Arial" panose="020B0604020202020204" pitchFamily="34" charset="0"/>
              <a:buChar char="•"/>
            </a:pPr>
            <a:r>
              <a:rPr lang="en-US" sz="2000" dirty="0">
                <a:solidFill>
                  <a:srgbClr val="002060"/>
                </a:solidFill>
                <a:latin typeface="Arial Rounded MT Bold" panose="020F0704030504030204" pitchFamily="34" charset="0"/>
              </a:rPr>
              <a:t>Mobile Learning</a:t>
            </a:r>
          </a:p>
          <a:p>
            <a:pPr marL="174625" indent="-174625">
              <a:buFont typeface="Arial" panose="020B0604020202020204" pitchFamily="34" charset="0"/>
              <a:buChar char="•"/>
            </a:pPr>
            <a:r>
              <a:rPr lang="en-US" sz="2000" dirty="0">
                <a:solidFill>
                  <a:srgbClr val="002060"/>
                </a:solidFill>
                <a:latin typeface="Arial Rounded MT Bold" panose="020F0704030504030204" pitchFamily="34" charset="0"/>
              </a:rPr>
              <a:t>Learning Outcomes</a:t>
            </a:r>
          </a:p>
          <a:p>
            <a:pPr marL="174625" indent="-174625">
              <a:buFont typeface="Arial" panose="020B0604020202020204" pitchFamily="34" charset="0"/>
              <a:buChar char="•"/>
            </a:pPr>
            <a:r>
              <a:rPr lang="en-US" sz="2000" dirty="0">
                <a:solidFill>
                  <a:srgbClr val="002060"/>
                </a:solidFill>
                <a:latin typeface="Arial Rounded MT Bold" panose="020F0704030504030204" pitchFamily="34" charset="0"/>
              </a:rPr>
              <a:t>Learning Analytics</a:t>
            </a:r>
          </a:p>
          <a:p>
            <a:pPr marL="174625" indent="-174625">
              <a:buFont typeface="Arial" panose="020B0604020202020204" pitchFamily="34" charset="0"/>
              <a:buChar char="•"/>
            </a:pPr>
            <a:r>
              <a:rPr lang="en-US" sz="2000" dirty="0">
                <a:solidFill>
                  <a:srgbClr val="002060"/>
                </a:solidFill>
                <a:latin typeface="Arial Rounded MT Bold" panose="020F0704030504030204" pitchFamily="34" charset="0"/>
              </a:rPr>
              <a:t>Learning Spaces</a:t>
            </a:r>
          </a:p>
        </p:txBody>
      </p:sp>
      <p:sp>
        <p:nvSpPr>
          <p:cNvPr id="2" name="Title 1"/>
          <p:cNvSpPr>
            <a:spLocks noGrp="1"/>
          </p:cNvSpPr>
          <p:nvPr>
            <p:ph type="title"/>
          </p:nvPr>
        </p:nvSpPr>
        <p:spPr/>
        <p:txBody>
          <a:bodyPr/>
          <a:lstStyle/>
          <a:p>
            <a:r>
              <a:rPr lang="en-US" dirty="0"/>
              <a:t>Maturity Pathway</a:t>
            </a:r>
          </a:p>
        </p:txBody>
      </p:sp>
    </p:spTree>
    <p:extLst>
      <p:ext uri="{BB962C8B-B14F-4D97-AF65-F5344CB8AC3E}">
        <p14:creationId xmlns:p14="http://schemas.microsoft.com/office/powerpoint/2010/main" val="30266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4000"/>
                                        <p:tgtEl>
                                          <p:spTgt spid="16"/>
                                        </p:tgtEl>
                                      </p:cBhvr>
                                    </p:animEffect>
                                  </p:childTnLst>
                                </p:cTn>
                              </p:par>
                            </p:childTnLst>
                          </p:cTn>
                        </p:par>
                        <p:par>
                          <p:cTn id="8" fill="hold">
                            <p:stCondLst>
                              <p:cond delay="4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anim calcmode="lin" valueType="num">
                                      <p:cBhvr>
                                        <p:cTn id="12" dur="1250" fill="hold"/>
                                        <p:tgtEl>
                                          <p:spTgt spid="4"/>
                                        </p:tgtEl>
                                        <p:attrNameLst>
                                          <p:attrName>ppt_x</p:attrName>
                                        </p:attrNameLst>
                                      </p:cBhvr>
                                      <p:tavLst>
                                        <p:tav tm="0">
                                          <p:val>
                                            <p:strVal val="#ppt_x"/>
                                          </p:val>
                                        </p:tav>
                                        <p:tav tm="100000">
                                          <p:val>
                                            <p:strVal val="#ppt_x"/>
                                          </p:val>
                                        </p:tav>
                                      </p:tavLst>
                                    </p:anim>
                                    <p:anim calcmode="lin" valueType="num">
                                      <p:cBhvr>
                                        <p:cTn id="13" dur="12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525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par>
                          <p:cTn id="18" fill="hold">
                            <p:stCondLst>
                              <p:cond delay="6500"/>
                            </p:stCondLst>
                            <p:childTnLst>
                              <p:par>
                                <p:cTn id="19" presetID="6" presetClass="entr" presetSubtype="3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out)">
                                      <p:cBhvr>
                                        <p:cTn id="21" dur="1250"/>
                                        <p:tgtEl>
                                          <p:spTgt spid="3"/>
                                        </p:tgtEl>
                                      </p:cBhvr>
                                    </p:animEffect>
                                  </p:childTnLst>
                                </p:cTn>
                              </p:par>
                            </p:childTnLst>
                          </p:cTn>
                        </p:par>
                        <p:par>
                          <p:cTn id="22" fill="hold">
                            <p:stCondLst>
                              <p:cond delay="7750"/>
                            </p:stCondLst>
                            <p:childTnLst>
                              <p:par>
                                <p:cTn id="23" presetID="42" presetClass="entr" presetSubtype="0" fill="hold" nodeType="after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anim calcmode="lin" valueType="num">
                                      <p:cBhvr>
                                        <p:cTn id="26" dur="2000" fill="hold"/>
                                        <p:tgtEl>
                                          <p:spTgt spid="13"/>
                                        </p:tgtEl>
                                        <p:attrNameLst>
                                          <p:attrName>ppt_x</p:attrName>
                                        </p:attrNameLst>
                                      </p:cBhvr>
                                      <p:tavLst>
                                        <p:tav tm="0">
                                          <p:val>
                                            <p:strVal val="#ppt_x"/>
                                          </p:val>
                                        </p:tav>
                                        <p:tav tm="100000">
                                          <p:val>
                                            <p:strVal val="#ppt_x"/>
                                          </p:val>
                                        </p:tav>
                                      </p:tavLst>
                                    </p:anim>
                                    <p:anim calcmode="lin" valueType="num">
                                      <p:cBhvr>
                                        <p:cTn id="27" dur="2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10500"/>
                            </p:stCondLst>
                            <p:childTnLst>
                              <p:par>
                                <p:cTn id="29" presetID="42" presetClass="entr" presetSubtype="0" fill="hold" nodeType="afterEffect">
                                  <p:stCondLst>
                                    <p:cond delay="7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ppt_x</p:attrName>
                                        </p:attrNameLst>
                                      </p:cBhvr>
                                      <p:tavLst>
                                        <p:tav tm="0">
                                          <p:val>
                                            <p:strVal val="#ppt_x"/>
                                          </p:val>
                                        </p:tav>
                                        <p:tav tm="100000">
                                          <p:val>
                                            <p:strVal val="#ppt_x"/>
                                          </p:val>
                                        </p:tav>
                                      </p:tavLst>
                                    </p:anim>
                                    <p:anim calcmode="lin" valueType="num">
                                      <p:cBhvr>
                                        <p:cTn id="33" dur="2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325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75898" y="2107667"/>
            <a:ext cx="1887240" cy="1781268"/>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FF0000"/>
              </a:solidFill>
            </a:endParaRPr>
          </a:p>
        </p:txBody>
      </p:sp>
      <p:sp>
        <p:nvSpPr>
          <p:cNvPr id="5" name="Oval 4"/>
          <p:cNvSpPr/>
          <p:nvPr/>
        </p:nvSpPr>
        <p:spPr>
          <a:xfrm>
            <a:off x="1253530" y="1335747"/>
            <a:ext cx="2023888" cy="196720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dirty="0">
              <a:solidFill>
                <a:srgbClr val="002060"/>
              </a:solidFill>
            </a:endParaRPr>
          </a:p>
        </p:txBody>
      </p:sp>
      <p:sp>
        <p:nvSpPr>
          <p:cNvPr id="6" name="Oval 5"/>
          <p:cNvSpPr/>
          <p:nvPr/>
        </p:nvSpPr>
        <p:spPr>
          <a:xfrm>
            <a:off x="732509" y="1545729"/>
            <a:ext cx="1978073" cy="1923772"/>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00B050"/>
              </a:solidFill>
            </a:endParaRPr>
          </a:p>
        </p:txBody>
      </p:sp>
      <p:sp>
        <p:nvSpPr>
          <p:cNvPr id="7" name="Oval 6"/>
          <p:cNvSpPr/>
          <p:nvPr/>
        </p:nvSpPr>
        <p:spPr>
          <a:xfrm>
            <a:off x="6293103" y="1490985"/>
            <a:ext cx="2380817" cy="2359797"/>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FF0000"/>
              </a:solidFill>
            </a:endParaRPr>
          </a:p>
        </p:txBody>
      </p:sp>
      <p:sp>
        <p:nvSpPr>
          <p:cNvPr id="8" name="Oval 7"/>
          <p:cNvSpPr/>
          <p:nvPr/>
        </p:nvSpPr>
        <p:spPr>
          <a:xfrm>
            <a:off x="6370736" y="719066"/>
            <a:ext cx="1633339" cy="154438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dirty="0">
              <a:solidFill>
                <a:srgbClr val="002060"/>
              </a:solidFill>
            </a:endParaRPr>
          </a:p>
        </p:txBody>
      </p:sp>
      <p:sp>
        <p:nvSpPr>
          <p:cNvPr id="9" name="Oval 8"/>
          <p:cNvSpPr/>
          <p:nvPr/>
        </p:nvSpPr>
        <p:spPr>
          <a:xfrm>
            <a:off x="5409127" y="573110"/>
            <a:ext cx="2418661" cy="2279710"/>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00B050"/>
              </a:solidFill>
            </a:endParaRPr>
          </a:p>
        </p:txBody>
      </p:sp>
      <p:sp>
        <p:nvSpPr>
          <p:cNvPr id="10" name="Oval 9"/>
          <p:cNvSpPr/>
          <p:nvPr/>
        </p:nvSpPr>
        <p:spPr>
          <a:xfrm>
            <a:off x="3250189" y="4201988"/>
            <a:ext cx="1887240" cy="1781268"/>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FF0000"/>
              </a:solidFill>
            </a:endParaRPr>
          </a:p>
        </p:txBody>
      </p:sp>
      <p:sp>
        <p:nvSpPr>
          <p:cNvPr id="11" name="Oval 10"/>
          <p:cNvSpPr/>
          <p:nvPr/>
        </p:nvSpPr>
        <p:spPr>
          <a:xfrm>
            <a:off x="3327821" y="2975018"/>
            <a:ext cx="2580696" cy="2422252"/>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dirty="0">
              <a:solidFill>
                <a:srgbClr val="002060"/>
              </a:solidFill>
            </a:endParaRPr>
          </a:p>
        </p:txBody>
      </p:sp>
      <p:sp>
        <p:nvSpPr>
          <p:cNvPr id="12" name="Oval 11"/>
          <p:cNvSpPr/>
          <p:nvPr/>
        </p:nvSpPr>
        <p:spPr>
          <a:xfrm>
            <a:off x="2806800" y="3640050"/>
            <a:ext cx="1978073" cy="1923772"/>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837" dirty="0">
              <a:solidFill>
                <a:srgbClr val="00B050"/>
              </a:solidFill>
            </a:endParaRPr>
          </a:p>
        </p:txBody>
      </p:sp>
      <p:sp>
        <p:nvSpPr>
          <p:cNvPr id="13" name="TextBox 12"/>
          <p:cNvSpPr txBox="1"/>
          <p:nvPr/>
        </p:nvSpPr>
        <p:spPr>
          <a:xfrm>
            <a:off x="6761409" y="4017322"/>
            <a:ext cx="1684179" cy="369332"/>
          </a:xfrm>
          <a:prstGeom prst="rect">
            <a:avLst/>
          </a:prstGeom>
          <a:noFill/>
        </p:spPr>
        <p:txBody>
          <a:bodyPr wrap="none" rtlCol="0">
            <a:spAutoFit/>
          </a:bodyPr>
          <a:lstStyle/>
          <a:p>
            <a:r>
              <a:rPr lang="en-US" dirty="0"/>
              <a:t>Service Industry</a:t>
            </a:r>
          </a:p>
        </p:txBody>
      </p:sp>
      <p:sp>
        <p:nvSpPr>
          <p:cNvPr id="14" name="TextBox 13"/>
          <p:cNvSpPr txBox="1"/>
          <p:nvPr/>
        </p:nvSpPr>
        <p:spPr>
          <a:xfrm>
            <a:off x="5209504" y="5685136"/>
            <a:ext cx="1033232" cy="369332"/>
          </a:xfrm>
          <a:prstGeom prst="rect">
            <a:avLst/>
          </a:prstGeom>
          <a:noFill/>
        </p:spPr>
        <p:txBody>
          <a:bodyPr wrap="none" rtlCol="0">
            <a:spAutoFit/>
          </a:bodyPr>
          <a:lstStyle/>
          <a:p>
            <a:r>
              <a:rPr lang="en-US" dirty="0"/>
              <a:t>Research</a:t>
            </a:r>
          </a:p>
        </p:txBody>
      </p:sp>
      <p:sp>
        <p:nvSpPr>
          <p:cNvPr id="15" name="TextBox 14"/>
          <p:cNvSpPr txBox="1"/>
          <p:nvPr/>
        </p:nvSpPr>
        <p:spPr>
          <a:xfrm>
            <a:off x="276894" y="3640050"/>
            <a:ext cx="914033" cy="369332"/>
          </a:xfrm>
          <a:prstGeom prst="rect">
            <a:avLst/>
          </a:prstGeom>
          <a:noFill/>
        </p:spPr>
        <p:txBody>
          <a:bodyPr wrap="none" rtlCol="0">
            <a:spAutoFit/>
          </a:bodyPr>
          <a:lstStyle/>
          <a:p>
            <a:r>
              <a:rPr lang="en-US" dirty="0"/>
              <a:t>Generic</a:t>
            </a:r>
          </a:p>
        </p:txBody>
      </p:sp>
      <p:sp>
        <p:nvSpPr>
          <p:cNvPr id="2" name="Title 1"/>
          <p:cNvSpPr>
            <a:spLocks noGrp="1"/>
          </p:cNvSpPr>
          <p:nvPr>
            <p:ph type="title"/>
          </p:nvPr>
        </p:nvSpPr>
        <p:spPr/>
        <p:txBody>
          <a:bodyPr/>
          <a:lstStyle/>
          <a:p>
            <a:r>
              <a:rPr lang="en-US" dirty="0"/>
              <a:t>Responsive to Context</a:t>
            </a:r>
          </a:p>
        </p:txBody>
      </p:sp>
    </p:spTree>
    <p:extLst>
      <p:ext uri="{BB962C8B-B14F-4D97-AF65-F5344CB8AC3E}">
        <p14:creationId xmlns:p14="http://schemas.microsoft.com/office/powerpoint/2010/main" val="250942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childTnLst>
                                </p:cTn>
                              </p:par>
                            </p:childTnLst>
                          </p:cTn>
                        </p:par>
                        <p:par>
                          <p:cTn id="14" fill="hold">
                            <p:stCondLst>
                              <p:cond delay="2500"/>
                            </p:stCondLst>
                            <p:childTnLst>
                              <p:par>
                                <p:cTn id="15" presetID="6" presetClass="entr" presetSubtype="3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1250"/>
                                        <p:tgtEl>
                                          <p:spTgt spid="4"/>
                                        </p:tgtEl>
                                      </p:cBhvr>
                                    </p:animEffect>
                                  </p:childTnLst>
                                </p:cTn>
                              </p:par>
                            </p:childTnLst>
                          </p:cTn>
                        </p:par>
                        <p:par>
                          <p:cTn id="18" fill="hold">
                            <p:stCondLst>
                              <p:cond delay="375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250"/>
                                        <p:tgtEl>
                                          <p:spTgt spid="13"/>
                                        </p:tgtEl>
                                      </p:cBhvr>
                                    </p:animEffect>
                                  </p:childTnLst>
                                </p:cTn>
                              </p:par>
                            </p:childTnLst>
                          </p:cTn>
                        </p:par>
                        <p:par>
                          <p:cTn id="22" fill="hold">
                            <p:stCondLst>
                              <p:cond delay="5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250"/>
                                        <p:tgtEl>
                                          <p:spTgt spid="8"/>
                                        </p:tgtEl>
                                      </p:cBhvr>
                                    </p:animEffect>
                                    <p:anim calcmode="lin" valueType="num">
                                      <p:cBhvr>
                                        <p:cTn id="26" dur="1250" fill="hold"/>
                                        <p:tgtEl>
                                          <p:spTgt spid="8"/>
                                        </p:tgtEl>
                                        <p:attrNameLst>
                                          <p:attrName>ppt_x</p:attrName>
                                        </p:attrNameLst>
                                      </p:cBhvr>
                                      <p:tavLst>
                                        <p:tav tm="0">
                                          <p:val>
                                            <p:strVal val="#ppt_x"/>
                                          </p:val>
                                        </p:tav>
                                        <p:tav tm="100000">
                                          <p:val>
                                            <p:strVal val="#ppt_x"/>
                                          </p:val>
                                        </p:tav>
                                      </p:tavLst>
                                    </p:anim>
                                    <p:anim calcmode="lin" valueType="num">
                                      <p:cBhvr>
                                        <p:cTn id="27" dur="1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625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250"/>
                                        <p:tgtEl>
                                          <p:spTgt spid="9"/>
                                        </p:tgtEl>
                                      </p:cBhvr>
                                    </p:animEffect>
                                  </p:childTnLst>
                                </p:cTn>
                              </p:par>
                            </p:childTnLst>
                          </p:cTn>
                        </p:par>
                        <p:par>
                          <p:cTn id="32" fill="hold">
                            <p:stCondLst>
                              <p:cond delay="7500"/>
                            </p:stCondLst>
                            <p:childTnLst>
                              <p:par>
                                <p:cTn id="33" presetID="6" presetClass="entr" presetSubtype="32"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out)">
                                      <p:cBhvr>
                                        <p:cTn id="35" dur="1250"/>
                                        <p:tgtEl>
                                          <p:spTgt spid="7"/>
                                        </p:tgtEl>
                                      </p:cBhvr>
                                    </p:animEffect>
                                  </p:childTnLst>
                                </p:cTn>
                              </p:par>
                            </p:childTnLst>
                          </p:cTn>
                        </p:par>
                        <p:par>
                          <p:cTn id="36" fill="hold">
                            <p:stCondLst>
                              <p:cond delay="87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500"/>
                                        <p:tgtEl>
                                          <p:spTgt spid="14"/>
                                        </p:tgtEl>
                                      </p:cBhvr>
                                    </p:animEffect>
                                  </p:childTnLst>
                                </p:cTn>
                              </p:par>
                            </p:childTnLst>
                          </p:cTn>
                        </p:par>
                        <p:par>
                          <p:cTn id="40" fill="hold">
                            <p:stCondLst>
                              <p:cond delay="1025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250"/>
                                        <p:tgtEl>
                                          <p:spTgt spid="11"/>
                                        </p:tgtEl>
                                      </p:cBhvr>
                                    </p:animEffect>
                                    <p:anim calcmode="lin" valueType="num">
                                      <p:cBhvr>
                                        <p:cTn id="44" dur="1250" fill="hold"/>
                                        <p:tgtEl>
                                          <p:spTgt spid="11"/>
                                        </p:tgtEl>
                                        <p:attrNameLst>
                                          <p:attrName>ppt_x</p:attrName>
                                        </p:attrNameLst>
                                      </p:cBhvr>
                                      <p:tavLst>
                                        <p:tav tm="0">
                                          <p:val>
                                            <p:strVal val="#ppt_x"/>
                                          </p:val>
                                        </p:tav>
                                        <p:tav tm="100000">
                                          <p:val>
                                            <p:strVal val="#ppt_x"/>
                                          </p:val>
                                        </p:tav>
                                      </p:tavLst>
                                    </p:anim>
                                    <p:anim calcmode="lin" valueType="num">
                                      <p:cBhvr>
                                        <p:cTn id="45" dur="125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115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250"/>
                                        <p:tgtEl>
                                          <p:spTgt spid="12"/>
                                        </p:tgtEl>
                                      </p:cBhvr>
                                    </p:animEffect>
                                  </p:childTnLst>
                                </p:cTn>
                              </p:par>
                            </p:childTnLst>
                          </p:cTn>
                        </p:par>
                        <p:par>
                          <p:cTn id="50" fill="hold">
                            <p:stCondLst>
                              <p:cond delay="12750"/>
                            </p:stCondLst>
                            <p:childTnLst>
                              <p:par>
                                <p:cTn id="51" presetID="6" presetClass="entr" presetSubtype="32"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out)">
                                      <p:cBhvr>
                                        <p:cTn id="5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68865" y="3027412"/>
            <a:ext cx="2751169" cy="2745631"/>
          </a:xfrm>
          <a:prstGeom prst="ellipse">
            <a:avLst/>
          </a:prstGeom>
          <a:solidFill>
            <a:srgbClr val="FF00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FF0000"/>
                </a:solidFill>
              </a:rPr>
              <a:t>Emotional Well Being</a:t>
            </a:r>
          </a:p>
        </p:txBody>
      </p:sp>
      <p:sp>
        <p:nvSpPr>
          <p:cNvPr id="5" name="Oval 4"/>
          <p:cNvSpPr/>
          <p:nvPr/>
        </p:nvSpPr>
        <p:spPr>
          <a:xfrm>
            <a:off x="1933351" y="1255041"/>
            <a:ext cx="2950371" cy="3032228"/>
          </a:xfrm>
          <a:prstGeom prst="ellipse">
            <a:avLst/>
          </a:prstGeom>
          <a:solidFill>
            <a:srgbClr val="0070C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000" b="1" dirty="0">
                <a:solidFill>
                  <a:srgbClr val="002060"/>
                </a:solidFill>
              </a:rPr>
              <a:t>Academic Excellence</a:t>
            </a:r>
          </a:p>
        </p:txBody>
      </p:sp>
      <p:sp>
        <p:nvSpPr>
          <p:cNvPr id="6" name="Oval 5"/>
          <p:cNvSpPr/>
          <p:nvPr/>
        </p:nvSpPr>
        <p:spPr>
          <a:xfrm>
            <a:off x="1144248" y="2807758"/>
            <a:ext cx="2883583" cy="2965285"/>
          </a:xfrm>
          <a:prstGeom prst="ellipse">
            <a:avLst/>
          </a:prstGeom>
          <a:solidFill>
            <a:srgbClr val="00B05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837" b="1" dirty="0">
                <a:solidFill>
                  <a:srgbClr val="00B050"/>
                </a:solidFill>
              </a:rPr>
              <a:t>Life Skills</a:t>
            </a:r>
          </a:p>
        </p:txBody>
      </p:sp>
      <p:sp>
        <p:nvSpPr>
          <p:cNvPr id="7" name="Oval 6"/>
          <p:cNvSpPr/>
          <p:nvPr/>
        </p:nvSpPr>
        <p:spPr>
          <a:xfrm>
            <a:off x="387923" y="341743"/>
            <a:ext cx="6086641" cy="6052689"/>
          </a:xfrm>
          <a:prstGeom prst="ellipse">
            <a:avLst/>
          </a:prstGeom>
          <a:solidFill>
            <a:srgbClr val="FFFF00">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000" b="1" dirty="0">
              <a:solidFill>
                <a:srgbClr val="002060"/>
              </a:solidFill>
            </a:endParaRPr>
          </a:p>
        </p:txBody>
      </p:sp>
      <p:sp>
        <p:nvSpPr>
          <p:cNvPr id="8" name="Rectangle 7"/>
          <p:cNvSpPr/>
          <p:nvPr/>
        </p:nvSpPr>
        <p:spPr>
          <a:xfrm>
            <a:off x="6257824" y="361234"/>
            <a:ext cx="2886176" cy="2031325"/>
          </a:xfrm>
          <a:prstGeom prst="rect">
            <a:avLst/>
          </a:prstGeom>
        </p:spPr>
        <p:txBody>
          <a:bodyPr wrap="square">
            <a:spAutoFit/>
          </a:bodyPr>
          <a:lstStyle/>
          <a:p>
            <a:pPr marL="171450" indent="-171450">
              <a:buFontTx/>
              <a:buChar char="-"/>
            </a:pPr>
            <a:r>
              <a:rPr lang="en-US" u="sng" dirty="0">
                <a:solidFill>
                  <a:srgbClr val="002060"/>
                </a:solidFill>
                <a:latin typeface="Arial Rounded MT Bold" panose="020F0704030504030204" pitchFamily="34" charset="0"/>
              </a:rPr>
              <a:t>Learning how to learn</a:t>
            </a:r>
            <a:r>
              <a:rPr lang="en-US" dirty="0">
                <a:solidFill>
                  <a:srgbClr val="002060"/>
                </a:solidFill>
                <a:latin typeface="Arial Rounded MT Bold" panose="020F0704030504030204" pitchFamily="34" charset="0"/>
              </a:rPr>
              <a:t>: reflection, expertise, curiosity, creativity, contextualization, self-critique</a:t>
            </a:r>
          </a:p>
          <a:p>
            <a:pPr marL="171450" indent="-171450">
              <a:buFontTx/>
              <a:buChar char="-"/>
            </a:pPr>
            <a:r>
              <a:rPr lang="en-US" u="sng" dirty="0">
                <a:solidFill>
                  <a:srgbClr val="002060"/>
                </a:solidFill>
                <a:latin typeface="Arial Rounded MT Bold" panose="020F0704030504030204" pitchFamily="34" charset="0"/>
              </a:rPr>
              <a:t>Passion</a:t>
            </a:r>
          </a:p>
          <a:p>
            <a:pPr marL="171450" indent="-171450">
              <a:buFontTx/>
              <a:buChar char="-"/>
            </a:pPr>
            <a:r>
              <a:rPr lang="en-US" u="sng" dirty="0">
                <a:solidFill>
                  <a:srgbClr val="002060"/>
                </a:solidFill>
                <a:latin typeface="Arial Rounded MT Bold" panose="020F0704030504030204" pitchFamily="34" charset="0"/>
              </a:rPr>
              <a:t>Growth mindset</a:t>
            </a:r>
          </a:p>
        </p:txBody>
      </p:sp>
      <p:sp>
        <p:nvSpPr>
          <p:cNvPr id="3" name="Rectangle 2"/>
          <p:cNvSpPr/>
          <p:nvPr/>
        </p:nvSpPr>
        <p:spPr>
          <a:xfrm>
            <a:off x="1034411" y="467719"/>
            <a:ext cx="4572000" cy="646331"/>
          </a:xfrm>
          <a:prstGeom prst="rect">
            <a:avLst/>
          </a:prstGeom>
        </p:spPr>
        <p:txBody>
          <a:bodyPr>
            <a:spAutoFit/>
          </a:bodyPr>
          <a:lstStyle/>
          <a:p>
            <a:pPr algn="ctr"/>
            <a:r>
              <a:rPr lang="en-US" dirty="0">
                <a:solidFill>
                  <a:srgbClr val="7030A0"/>
                </a:solidFill>
                <a:latin typeface="Arial Rounded MT Bold" panose="020F0704030504030204" pitchFamily="34" charset="0"/>
              </a:rPr>
              <a:t>Meta-Learning:</a:t>
            </a:r>
            <a:br>
              <a:rPr lang="en-US" dirty="0">
                <a:solidFill>
                  <a:srgbClr val="7030A0"/>
                </a:solidFill>
                <a:latin typeface="Arial Rounded MT Bold" panose="020F0704030504030204" pitchFamily="34" charset="0"/>
              </a:rPr>
            </a:br>
            <a:r>
              <a:rPr lang="en-US" dirty="0">
                <a:solidFill>
                  <a:srgbClr val="7030A0"/>
                </a:solidFill>
                <a:latin typeface="Arial Rounded MT Bold" panose="020F0704030504030204" pitchFamily="34" charset="0"/>
              </a:rPr>
              <a:t>Learn, </a:t>
            </a:r>
            <a:r>
              <a:rPr lang="en-US" dirty="0" err="1">
                <a:solidFill>
                  <a:srgbClr val="7030A0"/>
                </a:solidFill>
                <a:latin typeface="Arial Rounded MT Bold" panose="020F0704030504030204" pitchFamily="34" charset="0"/>
              </a:rPr>
              <a:t>reLearn</a:t>
            </a:r>
            <a:r>
              <a:rPr lang="en-US" dirty="0">
                <a:solidFill>
                  <a:srgbClr val="7030A0"/>
                </a:solidFill>
                <a:latin typeface="Arial Rounded MT Bold" panose="020F0704030504030204" pitchFamily="34" charset="0"/>
              </a:rPr>
              <a:t>, </a:t>
            </a:r>
            <a:r>
              <a:rPr lang="en-US" dirty="0" err="1">
                <a:solidFill>
                  <a:srgbClr val="7030A0"/>
                </a:solidFill>
                <a:latin typeface="Arial Rounded MT Bold" panose="020F0704030504030204" pitchFamily="34" charset="0"/>
              </a:rPr>
              <a:t>unLearn</a:t>
            </a:r>
            <a:endParaRPr lang="en-US" dirty="0">
              <a:solidFill>
                <a:srgbClr val="7030A0"/>
              </a:solidFill>
              <a:latin typeface="Arial Rounded MT Bold" panose="020F0704030504030204" pitchFamily="34" charset="0"/>
            </a:endParaRPr>
          </a:p>
        </p:txBody>
      </p:sp>
    </p:spTree>
    <p:extLst>
      <p:ext uri="{BB962C8B-B14F-4D97-AF65-F5344CB8AC3E}">
        <p14:creationId xmlns:p14="http://schemas.microsoft.com/office/powerpoint/2010/main" val="245940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childTnLst>
                                </p:cTn>
                              </p:par>
                            </p:childTnLst>
                          </p:cTn>
                        </p:par>
                        <p:par>
                          <p:cTn id="14" fill="hold">
                            <p:stCondLst>
                              <p:cond delay="2500"/>
                            </p:stCondLst>
                            <p:childTnLst>
                              <p:par>
                                <p:cTn id="15" presetID="6" presetClass="entr" presetSubtype="3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1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ou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1666875" y="3192463"/>
            <a:ext cx="6607175" cy="2357437"/>
            <a:chOff x="1050" y="2191"/>
            <a:chExt cx="4162" cy="1485"/>
          </a:xfrm>
        </p:grpSpPr>
        <p:sp>
          <p:nvSpPr>
            <p:cNvPr id="1693700" name="Text Box 3"/>
            <p:cNvSpPr txBox="1">
              <a:spLocks noChangeArrowheads="1"/>
            </p:cNvSpPr>
            <p:nvPr/>
          </p:nvSpPr>
          <p:spPr bwMode="auto">
            <a:xfrm>
              <a:off x="4353" y="2191"/>
              <a:ext cx="859" cy="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2295" tIns="41148" rIns="82295" bIns="4114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srgbClr val="3366FF"/>
                  </a:solidFill>
                  <a:latin typeface="Calibri" charset="0"/>
                </a:rPr>
                <a:t>Automobile</a:t>
              </a:r>
            </a:p>
          </p:txBody>
        </p:sp>
        <p:sp>
          <p:nvSpPr>
            <p:cNvPr id="270376" name="Freeform 4"/>
            <p:cNvSpPr>
              <a:spLocks/>
            </p:cNvSpPr>
            <p:nvPr/>
          </p:nvSpPr>
          <p:spPr bwMode="auto">
            <a:xfrm>
              <a:off x="1050" y="2283"/>
              <a:ext cx="3315" cy="1393"/>
            </a:xfrm>
            <a:custGeom>
              <a:avLst/>
              <a:gdLst>
                <a:gd name="T0" fmla="*/ 0 w 3428"/>
                <a:gd name="T1" fmla="*/ 723 h 1553"/>
                <a:gd name="T2" fmla="*/ 429 w 3428"/>
                <a:gd name="T3" fmla="*/ 723 h 1553"/>
                <a:gd name="T4" fmla="*/ 599 w 3428"/>
                <a:gd name="T5" fmla="*/ 725 h 1553"/>
                <a:gd name="T6" fmla="*/ 706 w 3428"/>
                <a:gd name="T7" fmla="*/ 718 h 1553"/>
                <a:gd name="T8" fmla="*/ 890 w 3428"/>
                <a:gd name="T9" fmla="*/ 678 h 1553"/>
                <a:gd name="T10" fmla="*/ 955 w 3428"/>
                <a:gd name="T11" fmla="*/ 605 h 1553"/>
                <a:gd name="T12" fmla="*/ 987 w 3428"/>
                <a:gd name="T13" fmla="*/ 559 h 1553"/>
                <a:gd name="T14" fmla="*/ 1143 w 3428"/>
                <a:gd name="T15" fmla="*/ 525 h 1553"/>
                <a:gd name="T16" fmla="*/ 1260 w 3428"/>
                <a:gd name="T17" fmla="*/ 522 h 1553"/>
                <a:gd name="T18" fmla="*/ 1390 w 3428"/>
                <a:gd name="T19" fmla="*/ 550 h 1553"/>
                <a:gd name="T20" fmla="*/ 1439 w 3428"/>
                <a:gd name="T21" fmla="*/ 554 h 1553"/>
                <a:gd name="T22" fmla="*/ 1515 w 3428"/>
                <a:gd name="T23" fmla="*/ 525 h 1553"/>
                <a:gd name="T24" fmla="*/ 1573 w 3428"/>
                <a:gd name="T25" fmla="*/ 473 h 1553"/>
                <a:gd name="T26" fmla="*/ 1716 w 3428"/>
                <a:gd name="T27" fmla="*/ 448 h 1553"/>
                <a:gd name="T28" fmla="*/ 1760 w 3428"/>
                <a:gd name="T29" fmla="*/ 454 h 1553"/>
                <a:gd name="T30" fmla="*/ 1859 w 3428"/>
                <a:gd name="T31" fmla="*/ 402 h 1553"/>
                <a:gd name="T32" fmla="*/ 1992 w 3428"/>
                <a:gd name="T33" fmla="*/ 317 h 1553"/>
                <a:gd name="T34" fmla="*/ 2117 w 3428"/>
                <a:gd name="T35" fmla="*/ 216 h 1553"/>
                <a:gd name="T36" fmla="*/ 2327 w 3428"/>
                <a:gd name="T37" fmla="*/ 74 h 1553"/>
                <a:gd name="T38" fmla="*/ 2622 w 3428"/>
                <a:gd name="T39" fmla="*/ 0 h 1553"/>
                <a:gd name="T40" fmla="*/ 2711 w 3428"/>
                <a:gd name="T41" fmla="*/ 4 h 15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28" h="1553">
                  <a:moveTo>
                    <a:pt x="0" y="1547"/>
                  </a:moveTo>
                  <a:lnTo>
                    <a:pt x="543" y="1547"/>
                  </a:lnTo>
                  <a:lnTo>
                    <a:pt x="757" y="1553"/>
                  </a:lnTo>
                  <a:lnTo>
                    <a:pt x="893" y="1536"/>
                  </a:lnTo>
                  <a:lnTo>
                    <a:pt x="1124" y="1451"/>
                  </a:lnTo>
                  <a:lnTo>
                    <a:pt x="1209" y="1299"/>
                  </a:lnTo>
                  <a:lnTo>
                    <a:pt x="1248" y="1197"/>
                  </a:lnTo>
                  <a:lnTo>
                    <a:pt x="1446" y="1124"/>
                  </a:lnTo>
                  <a:lnTo>
                    <a:pt x="1593" y="1118"/>
                  </a:lnTo>
                  <a:lnTo>
                    <a:pt x="1757" y="1175"/>
                  </a:lnTo>
                  <a:lnTo>
                    <a:pt x="1819" y="1186"/>
                  </a:lnTo>
                  <a:lnTo>
                    <a:pt x="1915" y="1124"/>
                  </a:lnTo>
                  <a:lnTo>
                    <a:pt x="1988" y="1011"/>
                  </a:lnTo>
                  <a:lnTo>
                    <a:pt x="2169" y="960"/>
                  </a:lnTo>
                  <a:lnTo>
                    <a:pt x="2225" y="971"/>
                  </a:lnTo>
                  <a:lnTo>
                    <a:pt x="2350" y="858"/>
                  </a:lnTo>
                  <a:lnTo>
                    <a:pt x="2519" y="678"/>
                  </a:lnTo>
                  <a:lnTo>
                    <a:pt x="2677" y="463"/>
                  </a:lnTo>
                  <a:lnTo>
                    <a:pt x="2943" y="158"/>
                  </a:lnTo>
                  <a:lnTo>
                    <a:pt x="3315" y="0"/>
                  </a:lnTo>
                  <a:lnTo>
                    <a:pt x="3428" y="6"/>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000"/>
            <a:lstStyle/>
            <a:p>
              <a:endParaRPr lang="en-US"/>
            </a:p>
          </p:txBody>
        </p:sp>
      </p:grpSp>
      <p:sp>
        <p:nvSpPr>
          <p:cNvPr id="148485" name="Rectangle 7"/>
          <p:cNvSpPr>
            <a:spLocks noGrp="1" noChangeArrowheads="1"/>
          </p:cNvSpPr>
          <p:nvPr>
            <p:ph type="title" idx="4294967295"/>
          </p:nvPr>
        </p:nvSpPr>
        <p:spPr>
          <a:xfrm>
            <a:off x="368300" y="0"/>
            <a:ext cx="8359775" cy="1406525"/>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80999" rIns="80999" anchor="b"/>
          <a:lstStyle/>
          <a:p>
            <a:pPr eaLnBrk="1" hangingPunct="1">
              <a:defRPr/>
            </a:pPr>
            <a:r>
              <a:rPr lang="en-US" sz="4500" dirty="0"/>
              <a:t>Technological </a:t>
            </a:r>
            <a:r>
              <a:rPr lang="en-US" sz="4500" dirty="0" smtClean="0"/>
              <a:t>Acceleration</a:t>
            </a:r>
            <a:br>
              <a:rPr lang="en-US" sz="4500" dirty="0" smtClean="0"/>
            </a:br>
            <a:r>
              <a:rPr lang="en-US" sz="4500" dirty="0" smtClean="0"/>
              <a:t>50% adoption rates</a:t>
            </a:r>
            <a:endParaRPr lang="en-US" sz="4500" dirty="0"/>
          </a:p>
        </p:txBody>
      </p:sp>
      <p:sp>
        <p:nvSpPr>
          <p:cNvPr id="1693705" name="Text Box 8"/>
          <p:cNvSpPr txBox="1">
            <a:spLocks noChangeArrowheads="1"/>
          </p:cNvSpPr>
          <p:nvPr/>
        </p:nvSpPr>
        <p:spPr bwMode="auto">
          <a:xfrm>
            <a:off x="1457325" y="5548313"/>
            <a:ext cx="306388"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0</a:t>
            </a:r>
          </a:p>
        </p:txBody>
      </p:sp>
      <p:sp>
        <p:nvSpPr>
          <p:cNvPr id="1693706" name="Line 9"/>
          <p:cNvSpPr>
            <a:spLocks noChangeShapeType="1"/>
          </p:cNvSpPr>
          <p:nvPr/>
        </p:nvSpPr>
        <p:spPr bwMode="auto">
          <a:xfrm>
            <a:off x="1622425" y="2640013"/>
            <a:ext cx="0" cy="2919412"/>
          </a:xfrm>
          <a:prstGeom prst="line">
            <a:avLst/>
          </a:prstGeom>
          <a:noFill/>
          <a:ln w="12700">
            <a:solidFill>
              <a:srgbClr val="00206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01599" tIns="20000" rIns="101599" bIns="50799"/>
          <a:lstStyle/>
          <a:p>
            <a:pPr defTabSz="457200" fontAlgn="auto">
              <a:spcBef>
                <a:spcPts val="0"/>
              </a:spcBef>
              <a:spcAft>
                <a:spcPts val="0"/>
              </a:spcAft>
              <a:defRPr/>
            </a:pPr>
            <a:endParaRPr lang="en-US">
              <a:solidFill>
                <a:prstClr val="black"/>
              </a:solidFill>
              <a:latin typeface="Calibri"/>
              <a:ea typeface="+mn-ea"/>
            </a:endParaRPr>
          </a:p>
        </p:txBody>
      </p:sp>
      <p:sp>
        <p:nvSpPr>
          <p:cNvPr id="1693707" name="Text Box 10"/>
          <p:cNvSpPr txBox="1">
            <a:spLocks noChangeArrowheads="1"/>
          </p:cNvSpPr>
          <p:nvPr/>
        </p:nvSpPr>
        <p:spPr bwMode="auto">
          <a:xfrm>
            <a:off x="2511425" y="5499100"/>
            <a:ext cx="42545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25</a:t>
            </a:r>
          </a:p>
        </p:txBody>
      </p:sp>
      <p:sp>
        <p:nvSpPr>
          <p:cNvPr id="1693708" name="Text Box 11"/>
          <p:cNvSpPr txBox="1">
            <a:spLocks noChangeArrowheads="1"/>
          </p:cNvSpPr>
          <p:nvPr/>
        </p:nvSpPr>
        <p:spPr bwMode="auto">
          <a:xfrm>
            <a:off x="3584575" y="5499100"/>
            <a:ext cx="427038"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50</a:t>
            </a:r>
          </a:p>
        </p:txBody>
      </p:sp>
      <p:sp>
        <p:nvSpPr>
          <p:cNvPr id="1693709" name="Text Box 12"/>
          <p:cNvSpPr txBox="1">
            <a:spLocks noChangeArrowheads="1"/>
          </p:cNvSpPr>
          <p:nvPr/>
        </p:nvSpPr>
        <p:spPr bwMode="auto">
          <a:xfrm>
            <a:off x="5749925" y="5499100"/>
            <a:ext cx="547688"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100</a:t>
            </a:r>
          </a:p>
        </p:txBody>
      </p:sp>
      <p:sp>
        <p:nvSpPr>
          <p:cNvPr id="1693710" name="Text Box 13"/>
          <p:cNvSpPr txBox="1">
            <a:spLocks noChangeArrowheads="1"/>
          </p:cNvSpPr>
          <p:nvPr/>
        </p:nvSpPr>
        <p:spPr bwMode="auto">
          <a:xfrm>
            <a:off x="6838950" y="5499100"/>
            <a:ext cx="547688"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125</a:t>
            </a:r>
          </a:p>
        </p:txBody>
      </p:sp>
      <p:sp>
        <p:nvSpPr>
          <p:cNvPr id="1693711" name="Text Box 14"/>
          <p:cNvSpPr txBox="1">
            <a:spLocks noChangeArrowheads="1"/>
          </p:cNvSpPr>
          <p:nvPr/>
        </p:nvSpPr>
        <p:spPr bwMode="auto">
          <a:xfrm>
            <a:off x="7693025" y="5487988"/>
            <a:ext cx="547688" cy="37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150</a:t>
            </a:r>
          </a:p>
        </p:txBody>
      </p:sp>
      <p:grpSp>
        <p:nvGrpSpPr>
          <p:cNvPr id="3" name="Group 2"/>
          <p:cNvGrpSpPr/>
          <p:nvPr/>
        </p:nvGrpSpPr>
        <p:grpSpPr>
          <a:xfrm>
            <a:off x="1944688" y="4657725"/>
            <a:ext cx="668337" cy="885825"/>
            <a:chOff x="1944688" y="4657725"/>
            <a:chExt cx="668337" cy="885825"/>
          </a:xfrm>
        </p:grpSpPr>
        <p:sp>
          <p:nvSpPr>
            <p:cNvPr id="1693703" name="Text Box 6"/>
            <p:cNvSpPr txBox="1">
              <a:spLocks noChangeArrowheads="1"/>
            </p:cNvSpPr>
            <p:nvPr/>
          </p:nvSpPr>
          <p:spPr bwMode="auto">
            <a:xfrm rot="-3600000">
              <a:off x="1947863" y="4962525"/>
              <a:ext cx="8572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008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18000" rIns="91438" bIns="45718"/>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400" b="1" dirty="0">
                  <a:solidFill>
                    <a:srgbClr val="008000"/>
                  </a:solidFill>
                  <a:latin typeface="Calibri" charset="0"/>
                </a:rPr>
                <a:t>Internet</a:t>
              </a:r>
            </a:p>
          </p:txBody>
        </p:sp>
        <p:sp>
          <p:nvSpPr>
            <p:cNvPr id="270351" name="Freeform 17"/>
            <p:cNvSpPr>
              <a:spLocks/>
            </p:cNvSpPr>
            <p:nvPr/>
          </p:nvSpPr>
          <p:spPr bwMode="auto">
            <a:xfrm>
              <a:off x="1944688" y="4657725"/>
              <a:ext cx="668337" cy="884238"/>
            </a:xfrm>
            <a:custGeom>
              <a:avLst/>
              <a:gdLst>
                <a:gd name="T0" fmla="*/ 0 w 435"/>
                <a:gd name="T1" fmla="*/ 2147483647 h 621"/>
                <a:gd name="T2" fmla="*/ 2147483647 w 435"/>
                <a:gd name="T3" fmla="*/ 2147483647 h 621"/>
                <a:gd name="T4" fmla="*/ 2147483647 w 435"/>
                <a:gd name="T5" fmla="*/ 2147483647 h 621"/>
                <a:gd name="T6" fmla="*/ 2147483647 w 435"/>
                <a:gd name="T7" fmla="*/ 2147483647 h 621"/>
                <a:gd name="T8" fmla="*/ 2147483647 w 435"/>
                <a:gd name="T9" fmla="*/ 2147483647 h 621"/>
                <a:gd name="T10" fmla="*/ 2147483647 w 435"/>
                <a:gd name="T11" fmla="*/ 2147483647 h 621"/>
                <a:gd name="T12" fmla="*/ 2147483647 w 435"/>
                <a:gd name="T13" fmla="*/ 0 h 6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5" h="621">
                  <a:moveTo>
                    <a:pt x="0" y="621"/>
                  </a:moveTo>
                  <a:lnTo>
                    <a:pt x="102" y="621"/>
                  </a:lnTo>
                  <a:lnTo>
                    <a:pt x="266" y="570"/>
                  </a:lnTo>
                  <a:lnTo>
                    <a:pt x="362" y="407"/>
                  </a:lnTo>
                  <a:lnTo>
                    <a:pt x="395" y="265"/>
                  </a:lnTo>
                  <a:lnTo>
                    <a:pt x="418" y="215"/>
                  </a:lnTo>
                  <a:lnTo>
                    <a:pt x="435" y="0"/>
                  </a:lnTo>
                </a:path>
              </a:pathLst>
            </a:custGeom>
            <a:noFill/>
            <a:ln w="28575" cap="flat" cmpd="sng">
              <a:solidFill>
                <a:srgbClr val="008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grpSp>
      <p:sp>
        <p:nvSpPr>
          <p:cNvPr id="1693718" name="Text Box 21"/>
          <p:cNvSpPr txBox="1">
            <a:spLocks noChangeArrowheads="1"/>
          </p:cNvSpPr>
          <p:nvPr/>
        </p:nvSpPr>
        <p:spPr bwMode="auto">
          <a:xfrm>
            <a:off x="4662488" y="5499100"/>
            <a:ext cx="42545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75</a:t>
            </a:r>
          </a:p>
        </p:txBody>
      </p:sp>
      <p:sp>
        <p:nvSpPr>
          <p:cNvPr id="1693719" name="Text Box 22"/>
          <p:cNvSpPr txBox="1">
            <a:spLocks noChangeArrowheads="1"/>
          </p:cNvSpPr>
          <p:nvPr/>
        </p:nvSpPr>
        <p:spPr bwMode="auto">
          <a:xfrm>
            <a:off x="4510088" y="5794375"/>
            <a:ext cx="609600"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500">
                <a:solidFill>
                  <a:prstClr val="white"/>
                </a:solidFill>
                <a:latin typeface="Calibri" charset="0"/>
              </a:rPr>
              <a:t>Years</a:t>
            </a:r>
          </a:p>
        </p:txBody>
      </p:sp>
      <p:sp>
        <p:nvSpPr>
          <p:cNvPr id="1693720" name="Text Box 23"/>
          <p:cNvSpPr txBox="1">
            <a:spLocks noChangeArrowheads="1"/>
          </p:cNvSpPr>
          <p:nvPr/>
        </p:nvSpPr>
        <p:spPr bwMode="auto">
          <a:xfrm>
            <a:off x="1189038" y="4595813"/>
            <a:ext cx="42862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25</a:t>
            </a:r>
          </a:p>
        </p:txBody>
      </p:sp>
      <p:sp>
        <p:nvSpPr>
          <p:cNvPr id="1693721" name="Text Box 24"/>
          <p:cNvSpPr txBox="1">
            <a:spLocks noChangeArrowheads="1"/>
          </p:cNvSpPr>
          <p:nvPr/>
        </p:nvSpPr>
        <p:spPr bwMode="auto">
          <a:xfrm>
            <a:off x="1190625" y="3608388"/>
            <a:ext cx="425450" cy="37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50</a:t>
            </a:r>
          </a:p>
        </p:txBody>
      </p:sp>
      <p:sp>
        <p:nvSpPr>
          <p:cNvPr id="1693722" name="Text Box 25"/>
          <p:cNvSpPr txBox="1">
            <a:spLocks noChangeArrowheads="1"/>
          </p:cNvSpPr>
          <p:nvPr/>
        </p:nvSpPr>
        <p:spPr bwMode="auto">
          <a:xfrm>
            <a:off x="1058863" y="2444750"/>
            <a:ext cx="550862"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eaLnBrk="0" fontAlgn="auto" hangingPunct="0">
              <a:spcBef>
                <a:spcPts val="0"/>
              </a:spcBef>
              <a:spcAft>
                <a:spcPts val="0"/>
              </a:spcAft>
              <a:defRPr/>
            </a:pPr>
            <a:r>
              <a:rPr lang="en-US" sz="1900" b="1">
                <a:solidFill>
                  <a:prstClr val="black"/>
                </a:solidFill>
                <a:latin typeface="Calibri" charset="0"/>
              </a:rPr>
              <a:t>100</a:t>
            </a:r>
          </a:p>
        </p:txBody>
      </p:sp>
      <p:grpSp>
        <p:nvGrpSpPr>
          <p:cNvPr id="81944" name="Group 26"/>
          <p:cNvGrpSpPr>
            <a:grpSpLocks/>
          </p:cNvGrpSpPr>
          <p:nvPr/>
        </p:nvGrpSpPr>
        <p:grpSpPr bwMode="auto">
          <a:xfrm>
            <a:off x="1693863" y="2698750"/>
            <a:ext cx="6834187" cy="2843213"/>
            <a:chOff x="1067" y="1880"/>
            <a:chExt cx="4305" cy="1791"/>
          </a:xfrm>
        </p:grpSpPr>
        <p:sp>
          <p:nvSpPr>
            <p:cNvPr id="270373" name="Freeform 27"/>
            <p:cNvSpPr>
              <a:spLocks/>
            </p:cNvSpPr>
            <p:nvPr/>
          </p:nvSpPr>
          <p:spPr bwMode="auto">
            <a:xfrm>
              <a:off x="1067" y="1963"/>
              <a:ext cx="3500" cy="1708"/>
            </a:xfrm>
            <a:custGeom>
              <a:avLst/>
              <a:gdLst>
                <a:gd name="T0" fmla="*/ 0 w 3620"/>
                <a:gd name="T1" fmla="*/ 892 h 1903"/>
                <a:gd name="T2" fmla="*/ 380 w 3620"/>
                <a:gd name="T3" fmla="*/ 888 h 1903"/>
                <a:gd name="T4" fmla="*/ 460 w 3620"/>
                <a:gd name="T5" fmla="*/ 877 h 1903"/>
                <a:gd name="T6" fmla="*/ 531 w 3620"/>
                <a:gd name="T7" fmla="*/ 872 h 1903"/>
                <a:gd name="T8" fmla="*/ 571 w 3620"/>
                <a:gd name="T9" fmla="*/ 848 h 1903"/>
                <a:gd name="T10" fmla="*/ 669 w 3620"/>
                <a:gd name="T11" fmla="*/ 835 h 1903"/>
                <a:gd name="T12" fmla="*/ 773 w 3620"/>
                <a:gd name="T13" fmla="*/ 729 h 1903"/>
                <a:gd name="T14" fmla="*/ 803 w 3620"/>
                <a:gd name="T15" fmla="*/ 729 h 1903"/>
                <a:gd name="T16" fmla="*/ 1129 w 3620"/>
                <a:gd name="T17" fmla="*/ 565 h 1903"/>
                <a:gd name="T18" fmla="*/ 1204 w 3620"/>
                <a:gd name="T19" fmla="*/ 561 h 1903"/>
                <a:gd name="T20" fmla="*/ 1262 w 3620"/>
                <a:gd name="T21" fmla="*/ 660 h 1903"/>
                <a:gd name="T22" fmla="*/ 1325 w 3620"/>
                <a:gd name="T23" fmla="*/ 668 h 1903"/>
                <a:gd name="T24" fmla="*/ 1392 w 3620"/>
                <a:gd name="T25" fmla="*/ 656 h 1903"/>
                <a:gd name="T26" fmla="*/ 1540 w 3620"/>
                <a:gd name="T27" fmla="*/ 556 h 1903"/>
                <a:gd name="T28" fmla="*/ 1647 w 3620"/>
                <a:gd name="T29" fmla="*/ 555 h 1903"/>
                <a:gd name="T30" fmla="*/ 1735 w 3620"/>
                <a:gd name="T31" fmla="*/ 477 h 1903"/>
                <a:gd name="T32" fmla="*/ 1744 w 3620"/>
                <a:gd name="T33" fmla="*/ 384 h 1903"/>
                <a:gd name="T34" fmla="*/ 1963 w 3620"/>
                <a:gd name="T35" fmla="*/ 217 h 1903"/>
                <a:gd name="T36" fmla="*/ 2227 w 3620"/>
                <a:gd name="T37" fmla="*/ 80 h 1903"/>
                <a:gd name="T38" fmla="*/ 2266 w 3620"/>
                <a:gd name="T39" fmla="*/ 29 h 1903"/>
                <a:gd name="T40" fmla="*/ 2390 w 3620"/>
                <a:gd name="T41" fmla="*/ 0 h 1903"/>
                <a:gd name="T42" fmla="*/ 2490 w 3620"/>
                <a:gd name="T43" fmla="*/ 11 h 1903"/>
                <a:gd name="T44" fmla="*/ 2561 w 3620"/>
                <a:gd name="T45" fmla="*/ 37 h 1903"/>
                <a:gd name="T46" fmla="*/ 2664 w 3620"/>
                <a:gd name="T47" fmla="*/ 31 h 1903"/>
                <a:gd name="T48" fmla="*/ 2860 w 3620"/>
                <a:gd name="T49" fmla="*/ 4 h 19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20" h="1903">
                  <a:moveTo>
                    <a:pt x="0" y="1903"/>
                  </a:moveTo>
                  <a:lnTo>
                    <a:pt x="480" y="1892"/>
                  </a:lnTo>
                  <a:lnTo>
                    <a:pt x="582" y="1869"/>
                  </a:lnTo>
                  <a:lnTo>
                    <a:pt x="672" y="1858"/>
                  </a:lnTo>
                  <a:lnTo>
                    <a:pt x="723" y="1807"/>
                  </a:lnTo>
                  <a:lnTo>
                    <a:pt x="847" y="1779"/>
                  </a:lnTo>
                  <a:lnTo>
                    <a:pt x="977" y="1553"/>
                  </a:lnTo>
                  <a:lnTo>
                    <a:pt x="1017" y="1553"/>
                  </a:lnTo>
                  <a:lnTo>
                    <a:pt x="1429" y="1203"/>
                  </a:lnTo>
                  <a:lnTo>
                    <a:pt x="1525" y="1197"/>
                  </a:lnTo>
                  <a:lnTo>
                    <a:pt x="1598" y="1406"/>
                  </a:lnTo>
                  <a:lnTo>
                    <a:pt x="1678" y="1423"/>
                  </a:lnTo>
                  <a:lnTo>
                    <a:pt x="1762" y="1401"/>
                  </a:lnTo>
                  <a:lnTo>
                    <a:pt x="1949" y="1186"/>
                  </a:lnTo>
                  <a:lnTo>
                    <a:pt x="2084" y="1180"/>
                  </a:lnTo>
                  <a:lnTo>
                    <a:pt x="2197" y="1017"/>
                  </a:lnTo>
                  <a:lnTo>
                    <a:pt x="2208" y="819"/>
                  </a:lnTo>
                  <a:lnTo>
                    <a:pt x="2485" y="463"/>
                  </a:lnTo>
                  <a:lnTo>
                    <a:pt x="2818" y="170"/>
                  </a:lnTo>
                  <a:lnTo>
                    <a:pt x="2869" y="62"/>
                  </a:lnTo>
                  <a:lnTo>
                    <a:pt x="3027" y="0"/>
                  </a:lnTo>
                  <a:lnTo>
                    <a:pt x="3151" y="23"/>
                  </a:lnTo>
                  <a:lnTo>
                    <a:pt x="3242" y="79"/>
                  </a:lnTo>
                  <a:lnTo>
                    <a:pt x="3372" y="68"/>
                  </a:lnTo>
                  <a:lnTo>
                    <a:pt x="3620" y="6"/>
                  </a:ln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000"/>
            <a:lstStyle/>
            <a:p>
              <a:endParaRPr lang="en-US"/>
            </a:p>
          </p:txBody>
        </p:sp>
        <p:sp>
          <p:nvSpPr>
            <p:cNvPr id="1693725" name="Text Box 28"/>
            <p:cNvSpPr txBox="1">
              <a:spLocks noChangeArrowheads="1"/>
            </p:cNvSpPr>
            <p:nvPr/>
          </p:nvSpPr>
          <p:spPr bwMode="auto">
            <a:xfrm>
              <a:off x="4512" y="1880"/>
              <a:ext cx="860" cy="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2295" tIns="41148" rIns="82295" bIns="4114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prstClr val="black"/>
                  </a:solidFill>
                  <a:latin typeface="Calibri" charset="0"/>
                </a:rPr>
                <a:t>Telephone</a:t>
              </a:r>
            </a:p>
          </p:txBody>
        </p:sp>
      </p:grpSp>
      <p:grpSp>
        <p:nvGrpSpPr>
          <p:cNvPr id="6" name="Group 5"/>
          <p:cNvGrpSpPr/>
          <p:nvPr/>
        </p:nvGrpSpPr>
        <p:grpSpPr>
          <a:xfrm>
            <a:off x="1668463" y="2613025"/>
            <a:ext cx="4829175" cy="2922588"/>
            <a:chOff x="1668463" y="2613025"/>
            <a:chExt cx="4829175" cy="2922588"/>
          </a:xfrm>
        </p:grpSpPr>
        <p:sp>
          <p:nvSpPr>
            <p:cNvPr id="270353" name="Freeform 19"/>
            <p:cNvSpPr>
              <a:spLocks/>
            </p:cNvSpPr>
            <p:nvPr/>
          </p:nvSpPr>
          <p:spPr bwMode="auto">
            <a:xfrm>
              <a:off x="1668463" y="2855913"/>
              <a:ext cx="3849687" cy="2679700"/>
            </a:xfrm>
            <a:custGeom>
              <a:avLst/>
              <a:gdLst>
                <a:gd name="T0" fmla="*/ 0 w 2456"/>
                <a:gd name="T1" fmla="*/ 2147483647 h 1886"/>
                <a:gd name="T2" fmla="*/ 2147483647 w 2456"/>
                <a:gd name="T3" fmla="*/ 2147483647 h 1886"/>
                <a:gd name="T4" fmla="*/ 2147483647 w 2456"/>
                <a:gd name="T5" fmla="*/ 2147483647 h 1886"/>
                <a:gd name="T6" fmla="*/ 2147483647 w 2456"/>
                <a:gd name="T7" fmla="*/ 2147483647 h 1886"/>
                <a:gd name="T8" fmla="*/ 2147483647 w 2456"/>
                <a:gd name="T9" fmla="*/ 2147483647 h 1886"/>
                <a:gd name="T10" fmla="*/ 2147483647 w 2456"/>
                <a:gd name="T11" fmla="*/ 2147483647 h 1886"/>
                <a:gd name="T12" fmla="*/ 2147483647 w 2456"/>
                <a:gd name="T13" fmla="*/ 2147483647 h 1886"/>
                <a:gd name="T14" fmla="*/ 2147483647 w 2456"/>
                <a:gd name="T15" fmla="*/ 2147483647 h 1886"/>
                <a:gd name="T16" fmla="*/ 2147483647 w 2456"/>
                <a:gd name="T17" fmla="*/ 2147483647 h 1886"/>
                <a:gd name="T18" fmla="*/ 2147483647 w 2456"/>
                <a:gd name="T19" fmla="*/ 2147483647 h 1886"/>
                <a:gd name="T20" fmla="*/ 2147483647 w 2456"/>
                <a:gd name="T21" fmla="*/ 2147483647 h 1886"/>
                <a:gd name="T22" fmla="*/ 2147483647 w 2456"/>
                <a:gd name="T23" fmla="*/ 2147483647 h 1886"/>
                <a:gd name="T24" fmla="*/ 2147483647 w 2456"/>
                <a:gd name="T25" fmla="*/ 2147483647 h 1886"/>
                <a:gd name="T26" fmla="*/ 2147483647 w 2456"/>
                <a:gd name="T27" fmla="*/ 2147483647 h 1886"/>
                <a:gd name="T28" fmla="*/ 2147483647 w 2456"/>
                <a:gd name="T29" fmla="*/ 2147483647 h 1886"/>
                <a:gd name="T30" fmla="*/ 2147483647 w 2456"/>
                <a:gd name="T31" fmla="*/ 2147483647 h 1886"/>
                <a:gd name="T32" fmla="*/ 2147483647 w 2456"/>
                <a:gd name="T33" fmla="*/ 2147483647 h 1886"/>
                <a:gd name="T34" fmla="*/ 2147483647 w 2456"/>
                <a:gd name="T35" fmla="*/ 2147483647 h 1886"/>
                <a:gd name="T36" fmla="*/ 2147483647 w 2456"/>
                <a:gd name="T37" fmla="*/ 0 h 18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6" h="1886">
                  <a:moveTo>
                    <a:pt x="0" y="1886"/>
                  </a:moveTo>
                  <a:lnTo>
                    <a:pt x="553" y="1886"/>
                  </a:lnTo>
                  <a:lnTo>
                    <a:pt x="819" y="1864"/>
                  </a:lnTo>
                  <a:lnTo>
                    <a:pt x="909" y="1852"/>
                  </a:lnTo>
                  <a:lnTo>
                    <a:pt x="966" y="1807"/>
                  </a:lnTo>
                  <a:lnTo>
                    <a:pt x="1050" y="1677"/>
                  </a:lnTo>
                  <a:lnTo>
                    <a:pt x="1197" y="1564"/>
                  </a:lnTo>
                  <a:lnTo>
                    <a:pt x="1338" y="1158"/>
                  </a:lnTo>
                  <a:lnTo>
                    <a:pt x="1417" y="830"/>
                  </a:lnTo>
                  <a:lnTo>
                    <a:pt x="1536" y="525"/>
                  </a:lnTo>
                  <a:lnTo>
                    <a:pt x="1587" y="480"/>
                  </a:lnTo>
                  <a:lnTo>
                    <a:pt x="1688" y="559"/>
                  </a:lnTo>
                  <a:lnTo>
                    <a:pt x="1847" y="559"/>
                  </a:lnTo>
                  <a:lnTo>
                    <a:pt x="1920" y="446"/>
                  </a:lnTo>
                  <a:lnTo>
                    <a:pt x="2084" y="333"/>
                  </a:lnTo>
                  <a:lnTo>
                    <a:pt x="2197" y="209"/>
                  </a:lnTo>
                  <a:lnTo>
                    <a:pt x="2236" y="96"/>
                  </a:lnTo>
                  <a:lnTo>
                    <a:pt x="2372" y="6"/>
                  </a:lnTo>
                  <a:lnTo>
                    <a:pt x="2456" y="0"/>
                  </a:ln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26" name="Text Box 29"/>
            <p:cNvSpPr txBox="1">
              <a:spLocks noChangeArrowheads="1"/>
            </p:cNvSpPr>
            <p:nvPr/>
          </p:nvSpPr>
          <p:spPr bwMode="auto">
            <a:xfrm>
              <a:off x="5132388" y="2613025"/>
              <a:ext cx="13652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srgbClr val="4F81BD"/>
                  </a:solidFill>
                  <a:latin typeface="Calibri" charset="0"/>
                </a:rPr>
                <a:t>Electricity</a:t>
              </a:r>
            </a:p>
          </p:txBody>
        </p:sp>
      </p:grpSp>
      <p:grpSp>
        <p:nvGrpSpPr>
          <p:cNvPr id="7" name="Group 6"/>
          <p:cNvGrpSpPr/>
          <p:nvPr/>
        </p:nvGrpSpPr>
        <p:grpSpPr>
          <a:xfrm>
            <a:off x="2249488" y="2840038"/>
            <a:ext cx="3011487" cy="2709862"/>
            <a:chOff x="2249488" y="2840038"/>
            <a:chExt cx="3011487" cy="2709862"/>
          </a:xfrm>
        </p:grpSpPr>
        <p:sp>
          <p:nvSpPr>
            <p:cNvPr id="270352" name="Freeform 18"/>
            <p:cNvSpPr>
              <a:spLocks/>
            </p:cNvSpPr>
            <p:nvPr/>
          </p:nvSpPr>
          <p:spPr bwMode="auto">
            <a:xfrm>
              <a:off x="2249488" y="2840038"/>
              <a:ext cx="2547937" cy="2709862"/>
            </a:xfrm>
            <a:custGeom>
              <a:avLst/>
              <a:gdLst>
                <a:gd name="T0" fmla="*/ 0 w 1660"/>
                <a:gd name="T1" fmla="*/ 2147483647 h 1903"/>
                <a:gd name="T2" fmla="*/ 2147483647 w 1660"/>
                <a:gd name="T3" fmla="*/ 2147483647 h 1903"/>
                <a:gd name="T4" fmla="*/ 2147483647 w 1660"/>
                <a:gd name="T5" fmla="*/ 2147483647 h 1903"/>
                <a:gd name="T6" fmla="*/ 2147483647 w 1660"/>
                <a:gd name="T7" fmla="*/ 2147483647 h 1903"/>
                <a:gd name="T8" fmla="*/ 2147483647 w 1660"/>
                <a:gd name="T9" fmla="*/ 2147483647 h 1903"/>
                <a:gd name="T10" fmla="*/ 2147483647 w 1660"/>
                <a:gd name="T11" fmla="*/ 2147483647 h 1903"/>
                <a:gd name="T12" fmla="*/ 2147483647 w 1660"/>
                <a:gd name="T13" fmla="*/ 2147483647 h 1903"/>
                <a:gd name="T14" fmla="*/ 2147483647 w 1660"/>
                <a:gd name="T15" fmla="*/ 2147483647 h 1903"/>
                <a:gd name="T16" fmla="*/ 2147483647 w 1660"/>
                <a:gd name="T17" fmla="*/ 2147483647 h 1903"/>
                <a:gd name="T18" fmla="*/ 2147483647 w 1660"/>
                <a:gd name="T19" fmla="*/ 2147483647 h 1903"/>
                <a:gd name="T20" fmla="*/ 2147483647 w 1660"/>
                <a:gd name="T21" fmla="*/ 2147483647 h 1903"/>
                <a:gd name="T22" fmla="*/ 2147483647 w 1660"/>
                <a:gd name="T23" fmla="*/ 2147483647 h 1903"/>
                <a:gd name="T24" fmla="*/ 2147483647 w 1660"/>
                <a:gd name="T25" fmla="*/ 0 h 1903"/>
                <a:gd name="T26" fmla="*/ 2147483647 w 1660"/>
                <a:gd name="T27" fmla="*/ 2147483647 h 1903"/>
                <a:gd name="T28" fmla="*/ 2147483647 w 1660"/>
                <a:gd name="T29" fmla="*/ 2147483647 h 1903"/>
                <a:gd name="T30" fmla="*/ 2147483647 w 1660"/>
                <a:gd name="T31" fmla="*/ 2147483647 h 19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0" h="1903">
                  <a:moveTo>
                    <a:pt x="0" y="1903"/>
                  </a:moveTo>
                  <a:lnTo>
                    <a:pt x="158" y="1903"/>
                  </a:lnTo>
                  <a:lnTo>
                    <a:pt x="220" y="1858"/>
                  </a:lnTo>
                  <a:lnTo>
                    <a:pt x="265" y="1711"/>
                  </a:lnTo>
                  <a:lnTo>
                    <a:pt x="339" y="1626"/>
                  </a:lnTo>
                  <a:lnTo>
                    <a:pt x="395" y="1163"/>
                  </a:lnTo>
                  <a:lnTo>
                    <a:pt x="446" y="1016"/>
                  </a:lnTo>
                  <a:lnTo>
                    <a:pt x="457" y="751"/>
                  </a:lnTo>
                  <a:lnTo>
                    <a:pt x="497" y="683"/>
                  </a:lnTo>
                  <a:lnTo>
                    <a:pt x="655" y="277"/>
                  </a:lnTo>
                  <a:lnTo>
                    <a:pt x="700" y="197"/>
                  </a:lnTo>
                  <a:lnTo>
                    <a:pt x="807" y="147"/>
                  </a:lnTo>
                  <a:lnTo>
                    <a:pt x="915" y="0"/>
                  </a:lnTo>
                  <a:lnTo>
                    <a:pt x="1169" y="62"/>
                  </a:lnTo>
                  <a:lnTo>
                    <a:pt x="1383" y="62"/>
                  </a:lnTo>
                  <a:lnTo>
                    <a:pt x="1660" y="22"/>
                  </a:lnTo>
                </a:path>
              </a:pathLst>
            </a:custGeom>
            <a:noFill/>
            <a:ln w="28575" cap="flat" cmpd="sng">
              <a:solidFill>
                <a:schemeClr va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27" name="Text Box 30"/>
            <p:cNvSpPr txBox="1">
              <a:spLocks noChangeArrowheads="1"/>
            </p:cNvSpPr>
            <p:nvPr/>
          </p:nvSpPr>
          <p:spPr bwMode="auto">
            <a:xfrm>
              <a:off x="4348163" y="2905125"/>
              <a:ext cx="912812"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a:solidFill>
                    <a:srgbClr val="0000FF"/>
                  </a:solidFill>
                  <a:latin typeface="Calibri" charset="0"/>
                </a:rPr>
                <a:t>Radio</a:t>
              </a:r>
            </a:p>
          </p:txBody>
        </p:sp>
      </p:grpSp>
      <p:grpSp>
        <p:nvGrpSpPr>
          <p:cNvPr id="9" name="Group 8"/>
          <p:cNvGrpSpPr/>
          <p:nvPr/>
        </p:nvGrpSpPr>
        <p:grpSpPr>
          <a:xfrm>
            <a:off x="2014538" y="2493963"/>
            <a:ext cx="3357562" cy="3041650"/>
            <a:chOff x="2014538" y="2493963"/>
            <a:chExt cx="3357562" cy="3041650"/>
          </a:xfrm>
        </p:grpSpPr>
        <p:sp>
          <p:nvSpPr>
            <p:cNvPr id="270350" name="Freeform 16"/>
            <p:cNvSpPr>
              <a:spLocks/>
            </p:cNvSpPr>
            <p:nvPr/>
          </p:nvSpPr>
          <p:spPr bwMode="auto">
            <a:xfrm>
              <a:off x="2014538" y="2751138"/>
              <a:ext cx="2817812" cy="2784475"/>
            </a:xfrm>
            <a:custGeom>
              <a:avLst/>
              <a:gdLst>
                <a:gd name="T0" fmla="*/ 0 w 1836"/>
                <a:gd name="T1" fmla="*/ 2147483647 h 1954"/>
                <a:gd name="T2" fmla="*/ 2147483647 w 1836"/>
                <a:gd name="T3" fmla="*/ 2147483647 h 1954"/>
                <a:gd name="T4" fmla="*/ 2147483647 w 1836"/>
                <a:gd name="T5" fmla="*/ 2147483647 h 1954"/>
                <a:gd name="T6" fmla="*/ 2147483647 w 1836"/>
                <a:gd name="T7" fmla="*/ 2147483647 h 1954"/>
                <a:gd name="T8" fmla="*/ 2147483647 w 1836"/>
                <a:gd name="T9" fmla="*/ 2147483647 h 1954"/>
                <a:gd name="T10" fmla="*/ 2147483647 w 1836"/>
                <a:gd name="T11" fmla="*/ 2147483647 h 1954"/>
                <a:gd name="T12" fmla="*/ 2147483647 w 1836"/>
                <a:gd name="T13" fmla="*/ 2147483647 h 1954"/>
                <a:gd name="T14" fmla="*/ 2147483647 w 1836"/>
                <a:gd name="T15" fmla="*/ 2147483647 h 1954"/>
                <a:gd name="T16" fmla="*/ 2147483647 w 1836"/>
                <a:gd name="T17" fmla="*/ 2147483647 h 1954"/>
                <a:gd name="T18" fmla="*/ 2147483647 w 1836"/>
                <a:gd name="T19" fmla="*/ 2147483647 h 1954"/>
                <a:gd name="T20" fmla="*/ 2147483647 w 1836"/>
                <a:gd name="T21" fmla="*/ 2147483647 h 1954"/>
                <a:gd name="T22" fmla="*/ 2147483647 w 1836"/>
                <a:gd name="T23" fmla="*/ 2147483647 h 1954"/>
                <a:gd name="T24" fmla="*/ 2147483647 w 1836"/>
                <a:gd name="T25" fmla="*/ 2147483647 h 1954"/>
                <a:gd name="T26" fmla="*/ 2147483647 w 1836"/>
                <a:gd name="T27" fmla="*/ 2147483647 h 1954"/>
                <a:gd name="T28" fmla="*/ 2147483647 w 1836"/>
                <a:gd name="T29" fmla="*/ 0 h 1954"/>
                <a:gd name="T30" fmla="*/ 2147483647 w 1836"/>
                <a:gd name="T31" fmla="*/ 2147483647 h 19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36" h="1954">
                  <a:moveTo>
                    <a:pt x="0" y="1954"/>
                  </a:moveTo>
                  <a:lnTo>
                    <a:pt x="249" y="1954"/>
                  </a:lnTo>
                  <a:lnTo>
                    <a:pt x="328" y="1914"/>
                  </a:lnTo>
                  <a:lnTo>
                    <a:pt x="367" y="1818"/>
                  </a:lnTo>
                  <a:lnTo>
                    <a:pt x="424" y="1581"/>
                  </a:lnTo>
                  <a:lnTo>
                    <a:pt x="480" y="1152"/>
                  </a:lnTo>
                  <a:lnTo>
                    <a:pt x="497" y="886"/>
                  </a:lnTo>
                  <a:lnTo>
                    <a:pt x="542" y="581"/>
                  </a:lnTo>
                  <a:lnTo>
                    <a:pt x="565" y="412"/>
                  </a:lnTo>
                  <a:lnTo>
                    <a:pt x="678" y="197"/>
                  </a:lnTo>
                  <a:lnTo>
                    <a:pt x="768" y="90"/>
                  </a:lnTo>
                  <a:lnTo>
                    <a:pt x="870" y="45"/>
                  </a:lnTo>
                  <a:lnTo>
                    <a:pt x="1209" y="22"/>
                  </a:lnTo>
                  <a:lnTo>
                    <a:pt x="1632" y="22"/>
                  </a:lnTo>
                  <a:lnTo>
                    <a:pt x="1740" y="0"/>
                  </a:lnTo>
                  <a:lnTo>
                    <a:pt x="1836" y="5"/>
                  </a:ln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28" name="Text Box 31"/>
            <p:cNvSpPr txBox="1">
              <a:spLocks noChangeArrowheads="1"/>
            </p:cNvSpPr>
            <p:nvPr/>
          </p:nvSpPr>
          <p:spPr bwMode="auto">
            <a:xfrm>
              <a:off x="3951288" y="2493963"/>
              <a:ext cx="14208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srgbClr val="800080"/>
                  </a:solidFill>
                  <a:latin typeface="Calibri" charset="0"/>
                </a:rPr>
                <a:t>Television</a:t>
              </a:r>
            </a:p>
          </p:txBody>
        </p:sp>
      </p:grpSp>
      <p:grpSp>
        <p:nvGrpSpPr>
          <p:cNvPr id="8" name="Group 7"/>
          <p:cNvGrpSpPr/>
          <p:nvPr/>
        </p:nvGrpSpPr>
        <p:grpSpPr>
          <a:xfrm>
            <a:off x="1616075" y="3209925"/>
            <a:ext cx="2333625" cy="2339975"/>
            <a:chOff x="1616075" y="3209925"/>
            <a:chExt cx="2333625" cy="2339975"/>
          </a:xfrm>
        </p:grpSpPr>
        <p:sp>
          <p:nvSpPr>
            <p:cNvPr id="270354" name="Freeform 20"/>
            <p:cNvSpPr>
              <a:spLocks/>
            </p:cNvSpPr>
            <p:nvPr/>
          </p:nvSpPr>
          <p:spPr bwMode="auto">
            <a:xfrm>
              <a:off x="1616075" y="3209925"/>
              <a:ext cx="1966913" cy="2339975"/>
            </a:xfrm>
            <a:custGeom>
              <a:avLst/>
              <a:gdLst>
                <a:gd name="T0" fmla="*/ 0 w 1236"/>
                <a:gd name="T1" fmla="*/ 2147483647 h 1643"/>
                <a:gd name="T2" fmla="*/ 2147483647 w 1236"/>
                <a:gd name="T3" fmla="*/ 2147483647 h 1643"/>
                <a:gd name="T4" fmla="*/ 2147483647 w 1236"/>
                <a:gd name="T5" fmla="*/ 2147483647 h 1643"/>
                <a:gd name="T6" fmla="*/ 2147483647 w 1236"/>
                <a:gd name="T7" fmla="*/ 2147483647 h 1643"/>
                <a:gd name="T8" fmla="*/ 2147483647 w 1236"/>
                <a:gd name="T9" fmla="*/ 2147483647 h 1643"/>
                <a:gd name="T10" fmla="*/ 2147483647 w 1236"/>
                <a:gd name="T11" fmla="*/ 2147483647 h 1643"/>
                <a:gd name="T12" fmla="*/ 2147483647 w 1236"/>
                <a:gd name="T13" fmla="*/ 2147483647 h 1643"/>
                <a:gd name="T14" fmla="*/ 2147483647 w 1236"/>
                <a:gd name="T15" fmla="*/ 2147483647 h 1643"/>
                <a:gd name="T16" fmla="*/ 2147483647 w 1236"/>
                <a:gd name="T17" fmla="*/ 2147483647 h 1643"/>
                <a:gd name="T18" fmla="*/ 2147483647 w 1236"/>
                <a:gd name="T19" fmla="*/ 2147483647 h 1643"/>
                <a:gd name="T20" fmla="*/ 2147483647 w 1236"/>
                <a:gd name="T21" fmla="*/ 2147483647 h 1643"/>
                <a:gd name="T22" fmla="*/ 2147483647 w 1236"/>
                <a:gd name="T23" fmla="*/ 0 h 1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6" h="1643">
                  <a:moveTo>
                    <a:pt x="0" y="1643"/>
                  </a:moveTo>
                  <a:lnTo>
                    <a:pt x="598" y="1626"/>
                  </a:lnTo>
                  <a:lnTo>
                    <a:pt x="756" y="1586"/>
                  </a:lnTo>
                  <a:lnTo>
                    <a:pt x="796" y="1558"/>
                  </a:lnTo>
                  <a:lnTo>
                    <a:pt x="841" y="1440"/>
                  </a:lnTo>
                  <a:lnTo>
                    <a:pt x="977" y="1073"/>
                  </a:lnTo>
                  <a:lnTo>
                    <a:pt x="1016" y="677"/>
                  </a:lnTo>
                  <a:lnTo>
                    <a:pt x="1033" y="434"/>
                  </a:lnTo>
                  <a:lnTo>
                    <a:pt x="1027" y="293"/>
                  </a:lnTo>
                  <a:lnTo>
                    <a:pt x="1067" y="186"/>
                  </a:lnTo>
                  <a:lnTo>
                    <a:pt x="1152" y="101"/>
                  </a:lnTo>
                  <a:lnTo>
                    <a:pt x="1236" y="0"/>
                  </a:ln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29" name="Text Box 32"/>
            <p:cNvSpPr txBox="1">
              <a:spLocks noChangeArrowheads="1"/>
            </p:cNvSpPr>
            <p:nvPr/>
          </p:nvSpPr>
          <p:spPr bwMode="auto">
            <a:xfrm>
              <a:off x="3305175" y="3451225"/>
              <a:ext cx="6445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srgbClr val="C0504D"/>
                  </a:solidFill>
                  <a:latin typeface="Calibri" charset="0"/>
                </a:rPr>
                <a:t>VCR</a:t>
              </a:r>
            </a:p>
          </p:txBody>
        </p:sp>
      </p:grpSp>
      <p:grpSp>
        <p:nvGrpSpPr>
          <p:cNvPr id="11" name="Group 10"/>
          <p:cNvGrpSpPr/>
          <p:nvPr/>
        </p:nvGrpSpPr>
        <p:grpSpPr>
          <a:xfrm>
            <a:off x="1666875" y="3981450"/>
            <a:ext cx="1262063" cy="1554163"/>
            <a:chOff x="1666875" y="3981450"/>
            <a:chExt cx="1262063" cy="1554163"/>
          </a:xfrm>
        </p:grpSpPr>
        <p:sp>
          <p:nvSpPr>
            <p:cNvPr id="270349" name="Freeform 15"/>
            <p:cNvSpPr>
              <a:spLocks/>
            </p:cNvSpPr>
            <p:nvPr/>
          </p:nvSpPr>
          <p:spPr bwMode="auto">
            <a:xfrm>
              <a:off x="1666875" y="4149725"/>
              <a:ext cx="1014413" cy="1385888"/>
            </a:xfrm>
            <a:custGeom>
              <a:avLst/>
              <a:gdLst>
                <a:gd name="T0" fmla="*/ 0 w 661"/>
                <a:gd name="T1" fmla="*/ 2147483647 h 972"/>
                <a:gd name="T2" fmla="*/ 2147483647 w 661"/>
                <a:gd name="T3" fmla="*/ 2147483647 h 972"/>
                <a:gd name="T4" fmla="*/ 2147483647 w 661"/>
                <a:gd name="T5" fmla="*/ 2147483647 h 972"/>
                <a:gd name="T6" fmla="*/ 2147483647 w 661"/>
                <a:gd name="T7" fmla="*/ 2147483647 h 972"/>
                <a:gd name="T8" fmla="*/ 2147483647 w 661"/>
                <a:gd name="T9" fmla="*/ 2147483647 h 972"/>
                <a:gd name="T10" fmla="*/ 2147483647 w 661"/>
                <a:gd name="T11" fmla="*/ 2147483647 h 972"/>
                <a:gd name="T12" fmla="*/ 2147483647 w 661"/>
                <a:gd name="T13" fmla="*/ 2147483647 h 972"/>
                <a:gd name="T14" fmla="*/ 2147483647 w 661"/>
                <a:gd name="T15" fmla="*/ 2147483647 h 972"/>
                <a:gd name="T16" fmla="*/ 2147483647 w 661"/>
                <a:gd name="T17" fmla="*/ 0 h 9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1" h="972">
                  <a:moveTo>
                    <a:pt x="0" y="972"/>
                  </a:moveTo>
                  <a:lnTo>
                    <a:pt x="102" y="972"/>
                  </a:lnTo>
                  <a:lnTo>
                    <a:pt x="192" y="909"/>
                  </a:lnTo>
                  <a:lnTo>
                    <a:pt x="249" y="797"/>
                  </a:lnTo>
                  <a:lnTo>
                    <a:pt x="294" y="548"/>
                  </a:lnTo>
                  <a:lnTo>
                    <a:pt x="418" y="475"/>
                  </a:lnTo>
                  <a:lnTo>
                    <a:pt x="526" y="339"/>
                  </a:lnTo>
                  <a:lnTo>
                    <a:pt x="622" y="130"/>
                  </a:lnTo>
                  <a:lnTo>
                    <a:pt x="661" y="0"/>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30" name="Text Box 33"/>
            <p:cNvSpPr txBox="1">
              <a:spLocks noChangeArrowheads="1"/>
            </p:cNvSpPr>
            <p:nvPr/>
          </p:nvSpPr>
          <p:spPr bwMode="auto">
            <a:xfrm>
              <a:off x="2284413" y="3981450"/>
              <a:ext cx="644525"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400" b="1" dirty="0">
                  <a:solidFill>
                    <a:srgbClr val="FF0000"/>
                  </a:solidFill>
                  <a:latin typeface="Calibri" charset="0"/>
                </a:rPr>
                <a:t>PC</a:t>
              </a:r>
            </a:p>
          </p:txBody>
        </p:sp>
      </p:grpSp>
      <p:grpSp>
        <p:nvGrpSpPr>
          <p:cNvPr id="12" name="Group 11"/>
          <p:cNvGrpSpPr/>
          <p:nvPr/>
        </p:nvGrpSpPr>
        <p:grpSpPr>
          <a:xfrm>
            <a:off x="1530350" y="4515644"/>
            <a:ext cx="1068387" cy="1026319"/>
            <a:chOff x="1530350" y="4515644"/>
            <a:chExt cx="1068387" cy="1026319"/>
          </a:xfrm>
        </p:grpSpPr>
        <p:sp>
          <p:nvSpPr>
            <p:cNvPr id="270339" name="Freeform 5"/>
            <p:cNvSpPr>
              <a:spLocks/>
            </p:cNvSpPr>
            <p:nvPr/>
          </p:nvSpPr>
          <p:spPr bwMode="auto">
            <a:xfrm>
              <a:off x="1676400" y="4786313"/>
              <a:ext cx="579438" cy="755650"/>
            </a:xfrm>
            <a:custGeom>
              <a:avLst/>
              <a:gdLst>
                <a:gd name="T0" fmla="*/ 0 w 378"/>
                <a:gd name="T1" fmla="*/ 2147483647 h 531"/>
                <a:gd name="T2" fmla="*/ 2147483647 w 378"/>
                <a:gd name="T3" fmla="*/ 2147483647 h 531"/>
                <a:gd name="T4" fmla="*/ 2147483647 w 378"/>
                <a:gd name="T5" fmla="*/ 2147483647 h 531"/>
                <a:gd name="T6" fmla="*/ 2147483647 w 378"/>
                <a:gd name="T7" fmla="*/ 2147483647 h 531"/>
                <a:gd name="T8" fmla="*/ 2147483647 w 378"/>
                <a:gd name="T9" fmla="*/ 2147483647 h 531"/>
                <a:gd name="T10" fmla="*/ 2147483647 w 378"/>
                <a:gd name="T11" fmla="*/ 0 h 5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8" h="531">
                  <a:moveTo>
                    <a:pt x="0" y="531"/>
                  </a:moveTo>
                  <a:lnTo>
                    <a:pt x="85" y="526"/>
                  </a:lnTo>
                  <a:lnTo>
                    <a:pt x="186" y="390"/>
                  </a:lnTo>
                  <a:lnTo>
                    <a:pt x="311" y="271"/>
                  </a:lnTo>
                  <a:lnTo>
                    <a:pt x="328" y="170"/>
                  </a:lnTo>
                  <a:lnTo>
                    <a:pt x="378" y="0"/>
                  </a:ln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20000" rIns="101599" bIns="50799"/>
            <a:lstStyle/>
            <a:p>
              <a:endParaRPr lang="en-US"/>
            </a:p>
          </p:txBody>
        </p:sp>
        <p:sp>
          <p:nvSpPr>
            <p:cNvPr id="1693731" name="Text Box 34"/>
            <p:cNvSpPr txBox="1">
              <a:spLocks noChangeArrowheads="1"/>
            </p:cNvSpPr>
            <p:nvPr/>
          </p:nvSpPr>
          <p:spPr bwMode="auto">
            <a:xfrm>
              <a:off x="1530350" y="4515644"/>
              <a:ext cx="1068387"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1600" b="1" dirty="0">
                  <a:solidFill>
                    <a:srgbClr val="4F81BD"/>
                  </a:solidFill>
                  <a:latin typeface="Calibri" charset="0"/>
                </a:rPr>
                <a:t>Cellular</a:t>
              </a:r>
            </a:p>
          </p:txBody>
        </p:sp>
      </p:grpSp>
      <p:sp>
        <p:nvSpPr>
          <p:cNvPr id="1693732" name="Text Box 35"/>
          <p:cNvSpPr txBox="1">
            <a:spLocks noChangeArrowheads="1"/>
          </p:cNvSpPr>
          <p:nvPr/>
        </p:nvSpPr>
        <p:spPr bwMode="auto">
          <a:xfrm rot="-5400000">
            <a:off x="-100806" y="3534569"/>
            <a:ext cx="1700212" cy="40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eaLnBrk="0" fontAlgn="auto" hangingPunct="0">
              <a:spcBef>
                <a:spcPts val="0"/>
              </a:spcBef>
              <a:spcAft>
                <a:spcPts val="0"/>
              </a:spcAft>
              <a:defRPr/>
            </a:pPr>
            <a:r>
              <a:rPr lang="en-US" sz="2100">
                <a:solidFill>
                  <a:prstClr val="black"/>
                </a:solidFill>
                <a:latin typeface="Calibri" charset="0"/>
              </a:rPr>
              <a:t>% Penetration</a:t>
            </a:r>
          </a:p>
        </p:txBody>
      </p:sp>
      <p:sp>
        <p:nvSpPr>
          <p:cNvPr id="1693733" name="Line 36"/>
          <p:cNvSpPr>
            <a:spLocks noChangeShapeType="1"/>
          </p:cNvSpPr>
          <p:nvPr/>
        </p:nvSpPr>
        <p:spPr bwMode="auto">
          <a:xfrm>
            <a:off x="1622425" y="5559425"/>
            <a:ext cx="6423025" cy="0"/>
          </a:xfrm>
          <a:prstGeom prst="line">
            <a:avLst/>
          </a:prstGeom>
          <a:noFill/>
          <a:ln w="28575">
            <a:solidFill>
              <a:srgbClr val="00206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01599" tIns="20000" rIns="101599" bIns="50799"/>
          <a:lstStyle/>
          <a:p>
            <a:pPr defTabSz="457200" fontAlgn="auto">
              <a:spcBef>
                <a:spcPts val="0"/>
              </a:spcBef>
              <a:spcAft>
                <a:spcPts val="0"/>
              </a:spcAft>
              <a:defRPr/>
            </a:pPr>
            <a:endParaRPr lang="en-US">
              <a:solidFill>
                <a:prstClr val="black"/>
              </a:solidFill>
              <a:latin typeface="Calibri"/>
              <a:ea typeface="+mn-ea"/>
            </a:endParaRPr>
          </a:p>
        </p:txBody>
      </p:sp>
      <p:sp>
        <p:nvSpPr>
          <p:cNvPr id="1693738" name="Text Box 41"/>
          <p:cNvSpPr txBox="1">
            <a:spLocks noChangeArrowheads="1"/>
          </p:cNvSpPr>
          <p:nvPr/>
        </p:nvSpPr>
        <p:spPr bwMode="invGray">
          <a:xfrm>
            <a:off x="3975100" y="6019800"/>
            <a:ext cx="19732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8" rIns="91438" bIns="45718">
            <a:spAutoFit/>
          </a:bodyPr>
          <a:lstStyle>
            <a:lvl1pPr defTabSz="822325">
              <a:defRPr>
                <a:solidFill>
                  <a:schemeClr val="tx1"/>
                </a:solidFill>
                <a:latin typeface="Arial" charset="0"/>
                <a:ea typeface="ＭＳ Ｐゴシック" charset="0"/>
                <a:cs typeface="Arial" charset="0"/>
              </a:defRPr>
            </a:lvl1pPr>
            <a:lvl2pPr marL="668338" indent="-257175" defTabSz="822325">
              <a:defRPr>
                <a:solidFill>
                  <a:schemeClr val="tx1"/>
                </a:solidFill>
                <a:latin typeface="Arial" charset="0"/>
                <a:ea typeface="Arial" charset="0"/>
                <a:cs typeface="Arial" charset="0"/>
              </a:defRPr>
            </a:lvl2pPr>
            <a:lvl3pPr marL="1028700" indent="-206375" defTabSz="822325">
              <a:defRPr>
                <a:solidFill>
                  <a:schemeClr val="tx1"/>
                </a:solidFill>
                <a:latin typeface="Arial" charset="0"/>
                <a:ea typeface="Arial" charset="0"/>
                <a:cs typeface="Arial" charset="0"/>
              </a:defRPr>
            </a:lvl3pPr>
            <a:lvl4pPr marL="1439863" indent="-204788" defTabSz="822325">
              <a:defRPr>
                <a:solidFill>
                  <a:schemeClr val="tx1"/>
                </a:solidFill>
                <a:latin typeface="Arial" charset="0"/>
                <a:ea typeface="Arial" charset="0"/>
                <a:cs typeface="Arial" charset="0"/>
              </a:defRPr>
            </a:lvl4pPr>
            <a:lvl5pPr marL="1851025" indent="-204788" defTabSz="822325">
              <a:defRPr>
                <a:solidFill>
                  <a:schemeClr val="tx1"/>
                </a:solidFill>
                <a:latin typeface="Arial" charset="0"/>
                <a:ea typeface="Arial" charset="0"/>
                <a:cs typeface="Arial" charset="0"/>
              </a:defRPr>
            </a:lvl5pPr>
            <a:lvl6pPr marL="2308225" indent="-204788" defTabSz="822325" fontAlgn="base">
              <a:spcBef>
                <a:spcPct val="0"/>
              </a:spcBef>
              <a:spcAft>
                <a:spcPct val="0"/>
              </a:spcAft>
              <a:defRPr>
                <a:solidFill>
                  <a:schemeClr val="tx1"/>
                </a:solidFill>
                <a:latin typeface="Arial" charset="0"/>
                <a:ea typeface="Arial" charset="0"/>
                <a:cs typeface="Arial" charset="0"/>
              </a:defRPr>
            </a:lvl6pPr>
            <a:lvl7pPr marL="2765425" indent="-204788" defTabSz="822325" fontAlgn="base">
              <a:spcBef>
                <a:spcPct val="0"/>
              </a:spcBef>
              <a:spcAft>
                <a:spcPct val="0"/>
              </a:spcAft>
              <a:defRPr>
                <a:solidFill>
                  <a:schemeClr val="tx1"/>
                </a:solidFill>
                <a:latin typeface="Arial" charset="0"/>
                <a:ea typeface="Arial" charset="0"/>
                <a:cs typeface="Arial" charset="0"/>
              </a:defRPr>
            </a:lvl7pPr>
            <a:lvl8pPr marL="3222625" indent="-204788" defTabSz="822325" fontAlgn="base">
              <a:spcBef>
                <a:spcPct val="0"/>
              </a:spcBef>
              <a:spcAft>
                <a:spcPct val="0"/>
              </a:spcAft>
              <a:defRPr>
                <a:solidFill>
                  <a:schemeClr val="tx1"/>
                </a:solidFill>
                <a:latin typeface="Arial" charset="0"/>
                <a:ea typeface="Arial" charset="0"/>
                <a:cs typeface="Arial" charset="0"/>
              </a:defRPr>
            </a:lvl8pPr>
            <a:lvl9pPr marL="3679825" indent="-204788" defTabSz="822325" fontAlgn="base">
              <a:spcBef>
                <a:spcPct val="0"/>
              </a:spcBef>
              <a:spcAft>
                <a:spcPct val="0"/>
              </a:spcAft>
              <a:defRPr>
                <a:solidFill>
                  <a:schemeClr val="tx1"/>
                </a:solidFill>
                <a:latin typeface="Arial" charset="0"/>
                <a:ea typeface="Arial" charset="0"/>
                <a:cs typeface="Arial" charset="0"/>
              </a:defRPr>
            </a:lvl9pPr>
          </a:lstStyle>
          <a:p>
            <a:pPr algn="ctr" fontAlgn="auto">
              <a:spcBef>
                <a:spcPct val="50000"/>
              </a:spcBef>
              <a:spcAft>
                <a:spcPts val="0"/>
              </a:spcAft>
              <a:defRPr/>
            </a:pPr>
            <a:r>
              <a:rPr lang="en-US" sz="1600" b="1">
                <a:solidFill>
                  <a:prstClr val="black"/>
                </a:solidFill>
                <a:latin typeface="Calibri" charset="0"/>
              </a:rPr>
              <a:t>YEARS</a:t>
            </a:r>
          </a:p>
        </p:txBody>
      </p:sp>
      <p:cxnSp>
        <p:nvCxnSpPr>
          <p:cNvPr id="4" name="Straight Connector 3"/>
          <p:cNvCxnSpPr>
            <a:stCxn id="1693721" idx="3"/>
          </p:cNvCxnSpPr>
          <p:nvPr/>
        </p:nvCxnSpPr>
        <p:spPr>
          <a:xfrm flipV="1">
            <a:off x="1616075" y="3737769"/>
            <a:ext cx="7005411" cy="6032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6421" y="6422625"/>
            <a:ext cx="3879395" cy="369332"/>
          </a:xfrm>
          <a:prstGeom prst="rect">
            <a:avLst/>
          </a:prstGeom>
        </p:spPr>
        <p:txBody>
          <a:bodyPr wrap="none">
            <a:spAutoFit/>
          </a:bodyPr>
          <a:lstStyle/>
          <a:p>
            <a:pPr>
              <a:spcBef>
                <a:spcPct val="50000"/>
              </a:spcBef>
              <a:buClr>
                <a:schemeClr val="accent2"/>
              </a:buClr>
            </a:pPr>
            <a:r>
              <a:rPr lang="en-US" altLang="en-US" dirty="0" smtClean="0">
                <a:solidFill>
                  <a:schemeClr val="bg1"/>
                </a:solidFill>
                <a:ea typeface="ＭＳ Ｐゴシック" panose="020B0600070205080204" pitchFamily="34" charset="-128"/>
              </a:rPr>
              <a:t>Source: Christopher Bishop, IBM (2006)</a:t>
            </a:r>
            <a:endParaRPr lang="en-US" altLang="en-US" dirty="0">
              <a:solidFill>
                <a:schemeClr val="bg1"/>
              </a:solidFill>
              <a:ea typeface="ＭＳ Ｐゴシック" panose="020B0600070205080204" pitchFamily="34" charset="-128"/>
            </a:endParaRPr>
          </a:p>
        </p:txBody>
      </p:sp>
      <p:sp>
        <p:nvSpPr>
          <p:cNvPr id="10" name="TextBox 9"/>
          <p:cNvSpPr txBox="1"/>
          <p:nvPr/>
        </p:nvSpPr>
        <p:spPr>
          <a:xfrm>
            <a:off x="1506538" y="2081395"/>
            <a:ext cx="1711098" cy="646331"/>
          </a:xfrm>
          <a:prstGeom prst="rect">
            <a:avLst/>
          </a:prstGeom>
          <a:noFill/>
        </p:spPr>
        <p:txBody>
          <a:bodyPr wrap="square" rtlCol="0">
            <a:spAutoFit/>
          </a:bodyPr>
          <a:lstStyle/>
          <a:p>
            <a:pPr algn="ctr"/>
            <a:r>
              <a:rPr lang="en-US" dirty="0" smtClean="0">
                <a:solidFill>
                  <a:srgbClr val="FF0000"/>
                </a:solidFill>
                <a:latin typeface="Arial Rounded MT Bold" panose="020F0704030504030204" pitchFamily="34" charset="0"/>
              </a:rPr>
              <a:t>Exponential Adoption</a:t>
            </a:r>
            <a:endParaRPr lang="en-US" dirty="0">
              <a:solidFill>
                <a:srgbClr val="FF0000"/>
              </a:solidFill>
              <a:latin typeface="Arial Rounded MT Bold" panose="020F0704030504030204" pitchFamily="34" charset="0"/>
            </a:endParaRPr>
          </a:p>
        </p:txBody>
      </p:sp>
      <p:sp>
        <p:nvSpPr>
          <p:cNvPr id="46" name="TextBox 45"/>
          <p:cNvSpPr txBox="1"/>
          <p:nvPr/>
        </p:nvSpPr>
        <p:spPr>
          <a:xfrm>
            <a:off x="6390481" y="2194759"/>
            <a:ext cx="1992313" cy="369332"/>
          </a:xfrm>
          <a:prstGeom prst="rect">
            <a:avLst/>
          </a:prstGeom>
          <a:noFill/>
        </p:spPr>
        <p:txBody>
          <a:bodyPr wrap="square" rtlCol="0">
            <a:spAutoFit/>
          </a:bodyPr>
          <a:lstStyle/>
          <a:p>
            <a:pPr algn="ctr"/>
            <a:r>
              <a:rPr lang="en-US" dirty="0" smtClean="0">
                <a:solidFill>
                  <a:srgbClr val="36449C"/>
                </a:solidFill>
                <a:latin typeface="Arial Rounded MT Bold" panose="020F0704030504030204" pitchFamily="34" charset="0"/>
              </a:rPr>
              <a:t>Linear Adoption</a:t>
            </a:r>
            <a:endParaRPr lang="en-US" dirty="0">
              <a:solidFill>
                <a:srgbClr val="36449C"/>
              </a:solidFill>
              <a:latin typeface="Arial Rounded MT Bold" panose="020F0704030504030204" pitchFamily="34" charset="0"/>
            </a:endParaRPr>
          </a:p>
        </p:txBody>
      </p:sp>
      <p:sp>
        <p:nvSpPr>
          <p:cNvPr id="2" name="Rectangle 1"/>
          <p:cNvSpPr/>
          <p:nvPr/>
        </p:nvSpPr>
        <p:spPr>
          <a:xfrm>
            <a:off x="8091362" y="3828296"/>
            <a:ext cx="715260" cy="369332"/>
          </a:xfrm>
          <a:prstGeom prst="rect">
            <a:avLst/>
          </a:prstGeom>
        </p:spPr>
        <p:txBody>
          <a:bodyPr wrap="none">
            <a:spAutoFit/>
          </a:bodyPr>
          <a:lstStyle/>
          <a:p>
            <a:r>
              <a:rPr lang="en-US" dirty="0">
                <a:solidFill>
                  <a:srgbClr val="FF0000"/>
                </a:solidFill>
                <a:latin typeface="Arial Rounded MT Bold" panose="020F0704030504030204" pitchFamily="34" charset="0"/>
              </a:rPr>
              <a:t>50% </a:t>
            </a:r>
          </a:p>
        </p:txBody>
      </p:sp>
    </p:spTree>
    <p:extLst>
      <p:ext uri="{BB962C8B-B14F-4D97-AF65-F5344CB8AC3E}">
        <p14:creationId xmlns:p14="http://schemas.microsoft.com/office/powerpoint/2010/main" val="37350816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81922"/>
                                        </p:tgtEl>
                                        <p:attrNameLst>
                                          <p:attrName>style.visibility</p:attrName>
                                        </p:attrNameLst>
                                      </p:cBhvr>
                                      <p:to>
                                        <p:strVal val="visible"/>
                                      </p:to>
                                    </p:set>
                                    <p:animEffect transition="in" filter="wipe(left)">
                                      <p:cBhvr>
                                        <p:cTn id="15" dur="1000"/>
                                        <p:tgtEl>
                                          <p:spTgt spid="81922"/>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1944"/>
                                        </p:tgtEl>
                                        <p:attrNameLst>
                                          <p:attrName>style.visibility</p:attrName>
                                        </p:attrNameLst>
                                      </p:cBhvr>
                                      <p:to>
                                        <p:strVal val="visible"/>
                                      </p:to>
                                    </p:set>
                                    <p:animEffect transition="in" filter="wipe(left)">
                                      <p:cBhvr>
                                        <p:cTn id="19" dur="1000"/>
                                        <p:tgtEl>
                                          <p:spTgt spid="81944"/>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000"/>
                                        <p:tgtEl>
                                          <p:spTgt spid="9"/>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1000"/>
                                        <p:tgtEl>
                                          <p:spTgt spid="3"/>
                                        </p:tgtEl>
                                      </p:cBhvr>
                                    </p:animEffect>
                                  </p:childTnLst>
                                </p:cTn>
                              </p:par>
                            </p:childTnLst>
                          </p:cTn>
                        </p:par>
                        <p:par>
                          <p:cTn id="40" fill="hold">
                            <p:stCondLst>
                              <p:cond delay="9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p:stCondLst>
                              <p:cond delay="10000"/>
                            </p:stCondLst>
                            <p:childTnLst>
                              <p:par>
                                <p:cTn id="45" presetID="2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2" y="452608"/>
            <a:ext cx="9180512"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sp>
        <p:nvSpPr>
          <p:cNvPr id="2" name="Title 1"/>
          <p:cNvSpPr>
            <a:spLocks noGrp="1"/>
          </p:cNvSpPr>
          <p:nvPr>
            <p:ph type="title"/>
          </p:nvPr>
        </p:nvSpPr>
        <p:spPr>
          <a:xfrm>
            <a:off x="-24064" y="-11244"/>
            <a:ext cx="9201516" cy="1325563"/>
          </a:xfrm>
          <a:solidFill>
            <a:srgbClr val="FF0000"/>
          </a:solidFill>
        </p:spPr>
        <p:txBody>
          <a:bodyPr>
            <a:normAutofit/>
          </a:bodyPr>
          <a:lstStyle/>
          <a:p>
            <a:pPr algn="l"/>
            <a:r>
              <a:rPr lang="en-US" dirty="0">
                <a:solidFill>
                  <a:schemeClr val="bg1"/>
                </a:solidFill>
                <a:latin typeface="Arial Rounded MT Bold" panose="020F0704030504030204" pitchFamily="34" charset="0"/>
              </a:rPr>
              <a:t>What kind of the university do you want?</a:t>
            </a:r>
          </a:p>
        </p:txBody>
      </p:sp>
      <p:sp>
        <p:nvSpPr>
          <p:cNvPr id="3" name="Content Placeholder 2"/>
          <p:cNvSpPr>
            <a:spLocks noGrp="1"/>
          </p:cNvSpPr>
          <p:nvPr>
            <p:ph idx="1"/>
          </p:nvPr>
        </p:nvSpPr>
        <p:spPr>
          <a:xfrm>
            <a:off x="97369" y="2076408"/>
            <a:ext cx="3825344" cy="782441"/>
          </a:xfrm>
          <a:solidFill>
            <a:srgbClr val="FF0000"/>
          </a:solidFill>
        </p:spPr>
        <p:txBody>
          <a:bodyPr/>
          <a:lstStyle/>
          <a:p>
            <a:pPr marL="0" indent="0">
              <a:buNone/>
            </a:pPr>
            <a:r>
              <a:rPr lang="en-US" dirty="0">
                <a:solidFill>
                  <a:schemeClr val="bg1"/>
                </a:solidFill>
                <a:latin typeface="Arial Rounded MT Bold" panose="020F0704030504030204" pitchFamily="34" charset="0"/>
              </a:rPr>
              <a:t>Good universities</a:t>
            </a:r>
          </a:p>
        </p:txBody>
      </p:sp>
      <p:sp>
        <p:nvSpPr>
          <p:cNvPr id="4" name="Content Placeholder 2"/>
          <p:cNvSpPr txBox="1">
            <a:spLocks/>
          </p:cNvSpPr>
          <p:nvPr/>
        </p:nvSpPr>
        <p:spPr>
          <a:xfrm>
            <a:off x="5327764" y="5016689"/>
            <a:ext cx="3677188" cy="828620"/>
          </a:xfrm>
          <a:prstGeom prst="rect">
            <a:avLst/>
          </a:prstGeom>
          <a:solidFill>
            <a:srgbClr val="FF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Arial Rounded MT Bold" panose="020F0704030504030204" pitchFamily="34" charset="0"/>
              </a:rPr>
              <a:t>Great universities</a:t>
            </a:r>
          </a:p>
        </p:txBody>
      </p:sp>
      <p:sp>
        <p:nvSpPr>
          <p:cNvPr id="6" name="Rectangle 5"/>
          <p:cNvSpPr/>
          <p:nvPr/>
        </p:nvSpPr>
        <p:spPr>
          <a:xfrm>
            <a:off x="91666" y="2431048"/>
            <a:ext cx="4192302" cy="1862048"/>
          </a:xfrm>
          <a:prstGeom prst="rect">
            <a:avLst/>
          </a:prstGeom>
        </p:spPr>
        <p:txBody>
          <a:bodyPr wrap="none">
            <a:spAutoFit/>
          </a:bodyPr>
          <a:lstStyle/>
          <a:p>
            <a:r>
              <a:rPr lang="en-US" sz="11500" dirty="0">
                <a:solidFill>
                  <a:schemeClr val="bg1"/>
                </a:solidFill>
                <a:latin typeface="Arial Rounded MT Bold" panose="020F0704030504030204" pitchFamily="34" charset="0"/>
              </a:rPr>
              <a:t>teach</a:t>
            </a:r>
            <a:endParaRPr lang="en-US" sz="11500" dirty="0">
              <a:latin typeface="Arial Rounded MT Bold" panose="020F0704030504030204" pitchFamily="34" charset="0"/>
            </a:endParaRPr>
          </a:p>
        </p:txBody>
      </p:sp>
      <p:sp>
        <p:nvSpPr>
          <p:cNvPr id="7" name="Rectangle 6"/>
          <p:cNvSpPr/>
          <p:nvPr/>
        </p:nvSpPr>
        <p:spPr>
          <a:xfrm>
            <a:off x="603106" y="5153930"/>
            <a:ext cx="8600368" cy="2215991"/>
          </a:xfrm>
          <a:prstGeom prst="rect">
            <a:avLst/>
          </a:prstGeom>
        </p:spPr>
        <p:txBody>
          <a:bodyPr wrap="none">
            <a:spAutoFit/>
          </a:bodyPr>
          <a:lstStyle/>
          <a:p>
            <a:r>
              <a:rPr lang="en-US" sz="13800" dirty="0">
                <a:solidFill>
                  <a:schemeClr val="bg1"/>
                </a:solidFill>
                <a:latin typeface="Arial Rounded MT Bold" panose="020F0704030504030204" pitchFamily="34" charset="0"/>
              </a:rPr>
              <a:t>transform</a:t>
            </a:r>
            <a:endParaRPr lang="en-US" sz="13800" dirty="0">
              <a:latin typeface="Arial Rounded MT Bold" panose="020F0704030504030204" pitchFamily="34" charset="0"/>
            </a:endParaRPr>
          </a:p>
        </p:txBody>
      </p:sp>
    </p:spTree>
    <p:extLst>
      <p:ext uri="{BB962C8B-B14F-4D97-AF65-F5344CB8AC3E}">
        <p14:creationId xmlns:p14="http://schemas.microsoft.com/office/powerpoint/2010/main" val="4776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a:extLst>
              <a:ext uri="{FF2B5EF4-FFF2-40B4-BE49-F238E27FC236}">
                <a16:creationId xmlns:a16="http://schemas.microsoft.com/office/drawing/2014/main" id="{25B2B1E3-8A14-4FEC-91DE-11F3D4B41D58}"/>
              </a:ext>
            </a:extLst>
          </p:cNvPr>
          <p:cNvSpPr txBox="1">
            <a:spLocks noChangeArrowheads="1"/>
          </p:cNvSpPr>
          <p:nvPr/>
        </p:nvSpPr>
        <p:spPr bwMode="auto">
          <a:xfrm>
            <a:off x="179512" y="4955103"/>
            <a:ext cx="6336704" cy="830997"/>
          </a:xfrm>
          <a:prstGeom prst="rect">
            <a:avLst/>
          </a:prstGeom>
          <a:noFill/>
          <a:ln w="9525">
            <a:noFill/>
            <a:miter lim="800000"/>
            <a:headEnd/>
            <a:tailEnd/>
          </a:ln>
        </p:spPr>
        <p:txBody>
          <a:bodyPr wrap="square">
            <a:spAutoFit/>
          </a:bodyPr>
          <a:lstStyle/>
          <a:p>
            <a:pPr>
              <a:spcBef>
                <a:spcPts val="0"/>
              </a:spcBef>
            </a:pPr>
            <a:r>
              <a:rPr lang="en-US" sz="3200" b="1" dirty="0">
                <a:solidFill>
                  <a:srgbClr val="000099"/>
                </a:solidFill>
                <a:latin typeface="Arial Rounded MT Bold" pitchFamily="34" charset="0"/>
              </a:rPr>
              <a:t>Dr Daniel Tan</a:t>
            </a:r>
            <a:r>
              <a:rPr lang="en-US" sz="3200" dirty="0">
                <a:solidFill>
                  <a:srgbClr val="000099"/>
                </a:solidFill>
                <a:latin typeface="Arial Rounded MT Bold" pitchFamily="34" charset="0"/>
              </a:rPr>
              <a:t/>
            </a:r>
            <a:br>
              <a:rPr lang="en-US" sz="3200" dirty="0">
                <a:solidFill>
                  <a:srgbClr val="000099"/>
                </a:solidFill>
                <a:latin typeface="Arial Rounded MT Bold" pitchFamily="34" charset="0"/>
              </a:rPr>
            </a:br>
            <a:r>
              <a:rPr lang="en-US" sz="1600" b="1" dirty="0" smtClean="0">
                <a:solidFill>
                  <a:srgbClr val="000099"/>
                </a:solidFill>
                <a:latin typeface="Arial Rounded MT Bold" pitchFamily="34" charset="0"/>
                <a:hlinkClick r:id="rId2"/>
              </a:rPr>
              <a:t>ethtan@outlook.com</a:t>
            </a:r>
            <a:r>
              <a:rPr lang="en-US" sz="1600" b="1" dirty="0" smtClean="0">
                <a:solidFill>
                  <a:srgbClr val="000099"/>
                </a:solidFill>
                <a:latin typeface="Arial Rounded MT Bold" pitchFamily="34" charset="0"/>
              </a:rPr>
              <a:t> </a:t>
            </a:r>
            <a:endParaRPr lang="en-US" sz="1600" b="1" dirty="0">
              <a:solidFill>
                <a:srgbClr val="003399"/>
              </a:solidFill>
              <a:latin typeface="Arial Rounded MT Bold" pitchFamily="34" charset="0"/>
            </a:endParaRPr>
          </a:p>
        </p:txBody>
      </p:sp>
      <p:pic>
        <p:nvPicPr>
          <p:cNvPr id="6" name="Picture 2">
            <a:extLst>
              <a:ext uri="{FF2B5EF4-FFF2-40B4-BE49-F238E27FC236}">
                <a16:creationId xmlns:a16="http://schemas.microsoft.com/office/drawing/2014/main" id="{AB25DE67-C326-4DAA-BD5A-8C227D8BCE9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80728"/>
            <a:ext cx="9134901" cy="4067288"/>
          </a:xfrm>
          <a:prstGeom prst="rect">
            <a:avLst/>
          </a:prstGeom>
          <a:noFill/>
          <a:ln w="9525">
            <a:noFill/>
            <a:miter lim="800000"/>
            <a:headEnd/>
            <a:tailEnd/>
          </a:ln>
        </p:spPr>
      </p:pic>
    </p:spTree>
    <p:extLst>
      <p:ext uri="{BB962C8B-B14F-4D97-AF65-F5344CB8AC3E}">
        <p14:creationId xmlns:p14="http://schemas.microsoft.com/office/powerpoint/2010/main" val="42686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4000"/>
                                        <p:tgtEl>
                                          <p:spTgt spid="6"/>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9" y="-12701"/>
            <a:ext cx="9079533" cy="6373813"/>
          </a:xfrm>
        </p:spPr>
      </p:pic>
      <p:sp>
        <p:nvSpPr>
          <p:cNvPr id="5" name="Rectangle 4"/>
          <p:cNvSpPr/>
          <p:nvPr/>
        </p:nvSpPr>
        <p:spPr>
          <a:xfrm>
            <a:off x="9351" y="6450013"/>
            <a:ext cx="9159082" cy="369332"/>
          </a:xfrm>
          <a:prstGeom prst="rect">
            <a:avLst/>
          </a:prstGeom>
        </p:spPr>
        <p:txBody>
          <a:bodyPr wrap="square">
            <a:spAutoFit/>
          </a:bodyPr>
          <a:lstStyle/>
          <a:p>
            <a:r>
              <a:rPr lang="en-US" dirty="0">
                <a:solidFill>
                  <a:schemeClr val="bg1"/>
                </a:solidFill>
              </a:rPr>
              <a:t>https://</a:t>
            </a:r>
            <a:r>
              <a:rPr lang="en-US" dirty="0" smtClean="0">
                <a:solidFill>
                  <a:schemeClr val="bg1"/>
                </a:solidFill>
              </a:rPr>
              <a:t>finance.yahoo.com/news/tech-adoption-rates-reached-dizzying-143221586.html  (2015)</a:t>
            </a:r>
            <a:endParaRPr lang="en-US" dirty="0">
              <a:solidFill>
                <a:schemeClr val="bg1"/>
              </a:solidFill>
            </a:endParaRPr>
          </a:p>
        </p:txBody>
      </p:sp>
    </p:spTree>
    <p:extLst>
      <p:ext uri="{BB962C8B-B14F-4D97-AF65-F5344CB8AC3E}">
        <p14:creationId xmlns:p14="http://schemas.microsoft.com/office/powerpoint/2010/main" val="10775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EG Template apr2014" id="{0DA91BC6-AC9F-4087-A05A-04F87B8DB5FD}" vid="{D2EF70FA-8C90-4A45-99D4-8BD833C522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69710</TotalTime>
  <Words>2060</Words>
  <Application>Microsoft Office PowerPoint</Application>
  <PresentationFormat>On-screen Show (4:3)</PresentationFormat>
  <Paragraphs>531</Paragraphs>
  <Slides>81</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ＭＳ Ｐゴシック</vt:lpstr>
      <vt:lpstr>Arial</vt:lpstr>
      <vt:lpstr>Arial Rounded MT Bold</vt:lpstr>
      <vt:lpstr>Calibri</vt:lpstr>
      <vt:lpstr>Palatino Linotype</vt:lpstr>
      <vt:lpstr>Proxima Nova</vt:lpstr>
      <vt:lpstr>Symbol</vt:lpstr>
      <vt:lpstr>Times</vt:lpstr>
      <vt:lpstr>Times New Roman</vt:lpstr>
      <vt:lpstr>Wingdings</vt:lpstr>
      <vt:lpstr>Retrospect</vt:lpstr>
      <vt:lpstr>Education 2020</vt:lpstr>
      <vt:lpstr>PowerPoint Presentation</vt:lpstr>
      <vt:lpstr>We live in a VUCA world of   d1srup ti0n5</vt:lpstr>
      <vt:lpstr>PowerPoint Presentation</vt:lpstr>
      <vt:lpstr>PowerPoint Presentation</vt:lpstr>
      <vt:lpstr>Challenge #1  A u t o mation</vt:lpstr>
      <vt:lpstr>Industrial 4.0  Second Machine Age</vt:lpstr>
      <vt:lpstr>Technological Acceleration 50% adoption rates</vt:lpstr>
      <vt:lpstr>PowerPoint Presentation</vt:lpstr>
      <vt:lpstr>Technology Destroys Jobs, but Not Work</vt:lpstr>
      <vt:lpstr>Structural Unemployment   Old Jobs displaced by New Roles   New jobs yet to be invented</vt:lpstr>
      <vt:lpstr>Challenge #2       </vt:lpstr>
      <vt:lpstr> Current  &amp;  Near Future</vt:lpstr>
      <vt:lpstr>Current Mode Content-based Teacher-centric</vt:lpstr>
      <vt:lpstr>Emerging Model Learning-based Learner-centric</vt:lpstr>
      <vt:lpstr>Psuedo-empowerment: Population Profiles &amp; Longevity</vt:lpstr>
      <vt:lpstr>PowerPoint Presentation</vt:lpstr>
      <vt:lpstr>PowerPoint Presentation</vt:lpstr>
      <vt:lpstr>PowerPoint Presentation</vt:lpstr>
      <vt:lpstr>Population: Today &amp; 2050</vt:lpstr>
      <vt:lpstr>Population: Today &amp; 2050</vt:lpstr>
      <vt:lpstr>Population: Today &amp; 2050</vt:lpstr>
      <vt:lpstr>PowerPoint Presentation</vt:lpstr>
      <vt:lpstr>Early questions to ask</vt:lpstr>
      <vt:lpstr>Challenge #3       </vt:lpstr>
      <vt:lpstr>PowerPoint Presentation</vt:lpstr>
      <vt:lpstr>PowerPoint Presentation</vt:lpstr>
      <vt:lpstr>PowerPoint Presentation</vt:lpstr>
      <vt:lpstr>Peter Drucker: Forbes Magazine 15 May 2000</vt:lpstr>
      <vt:lpstr>Challenge #4       </vt:lpstr>
      <vt:lpstr>PowerPoint Presentation</vt:lpstr>
      <vt:lpstr>PowerPoint Presentation</vt:lpstr>
      <vt:lpstr>Putting  all together </vt:lpstr>
      <vt:lpstr>Technological Trends + Human Longevity  + Generations</vt:lpstr>
      <vt:lpstr>Classical Work Organizations</vt:lpstr>
      <vt:lpstr>New Digital Organizations</vt:lpstr>
      <vt:lpstr>PowerPoint Presentation</vt:lpstr>
      <vt:lpstr>Challenge:</vt:lpstr>
      <vt:lpstr>Response to Challenges </vt:lpstr>
      <vt:lpstr>PowerPoint Presentation</vt:lpstr>
      <vt:lpstr>Work-place Shifts  in an Information-Rich World</vt:lpstr>
      <vt:lpstr>Good Way to Response: Evolve</vt:lpstr>
      <vt:lpstr>Better Way to Respond: Disrupt</vt:lpstr>
      <vt:lpstr>Re-think #1  Dimensions  of Quality</vt:lpstr>
      <vt:lpstr>You have taught them;       Have they learnt?</vt:lpstr>
      <vt:lpstr>Quality from Different Perspectives</vt:lpstr>
      <vt:lpstr>PowerPoint Presentation</vt:lpstr>
      <vt:lpstr>#2  Socio-constructivist Connectivist (Participative &amp; Collaborative)  Learning Pedagogies</vt:lpstr>
      <vt:lpstr>Participative Learning to enhance Learning Quality</vt:lpstr>
      <vt:lpstr>Benefits and Effectiveness  of Social Learning</vt:lpstr>
      <vt:lpstr>Answer #1: What if you do  nothing,  or a little bit? </vt:lpstr>
      <vt:lpstr>Do nothing = doing the same thing </vt:lpstr>
      <vt:lpstr>PowerPoint Presentation</vt:lpstr>
      <vt:lpstr>In an age of robots, schools are teaching our children to be redundant In the future, if you want a job, you must be as unlike a machine as possible: creative, critical and socially skilled (team).</vt:lpstr>
      <vt:lpstr>PowerPoint Presentation</vt:lpstr>
      <vt:lpstr>Answer #2  Do something great </vt:lpstr>
      <vt:lpstr>Do something great #1</vt:lpstr>
      <vt:lpstr>Do something great #2</vt:lpstr>
      <vt:lpstr>Gen Y &amp; Z Students</vt:lpstr>
      <vt:lpstr>Learning Quality via Social Learning Learning is Everywhere with Everyone</vt:lpstr>
      <vt:lpstr>R#3: Learning Spaces  to create Socio-constructivist Connectivist  Culture </vt:lpstr>
      <vt:lpstr>PowerPoint Presentation</vt:lpstr>
      <vt:lpstr>Philosophy of Next Gen Learning Spaces</vt:lpstr>
      <vt:lpstr>Traditional Classroom Design</vt:lpstr>
      <vt:lpstr>TR+: Professor-friendly Learning Space @ NTU </vt:lpstr>
      <vt:lpstr>PowerPoint Presentation</vt:lpstr>
      <vt:lpstr>PowerPoint Presentation</vt:lpstr>
      <vt:lpstr>Taylor’s Education Group</vt:lpstr>
      <vt:lpstr>Learning Spaces at Taylor’s University: X-Space Collaborative Classroom</vt:lpstr>
      <vt:lpstr>Learning Spaces at </vt:lpstr>
      <vt:lpstr>PowerPoint Presentation</vt:lpstr>
      <vt:lpstr>PowerPoint Presentation</vt:lpstr>
      <vt:lpstr>PowerPoint Presentation</vt:lpstr>
      <vt:lpstr>Do something great #3</vt:lpstr>
      <vt:lpstr>Current situation today</vt:lpstr>
      <vt:lpstr>Taylor’s Holistic Education  Response K12 to Higher Ed</vt:lpstr>
      <vt:lpstr>Maturity Pathway</vt:lpstr>
      <vt:lpstr>Responsive to Context</vt:lpstr>
      <vt:lpstr>PowerPoint Presentation</vt:lpstr>
      <vt:lpstr>What kind of the university do you want?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APIC Proposal</dc:title>
  <dc:creator>Daniel Tan</dc:creator>
  <cp:lastModifiedBy>Daniel Tan</cp:lastModifiedBy>
  <cp:revision>674</cp:revision>
  <dcterms:created xsi:type="dcterms:W3CDTF">2014-07-11T01:27:44Z</dcterms:created>
  <dcterms:modified xsi:type="dcterms:W3CDTF">2018-05-23T04:04:52Z</dcterms:modified>
</cp:coreProperties>
</file>